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4"/>
  </p:sldMasterIdLst>
  <p:notesMasterIdLst>
    <p:notesMasterId r:id="rId20"/>
  </p:notesMasterIdLst>
  <p:handoutMasterIdLst>
    <p:handoutMasterId r:id="rId21"/>
  </p:handoutMasterIdLst>
  <p:sldIdLst>
    <p:sldId id="322" r:id="rId5"/>
    <p:sldId id="323" r:id="rId6"/>
    <p:sldId id="311" r:id="rId7"/>
    <p:sldId id="335" r:id="rId8"/>
    <p:sldId id="331" r:id="rId9"/>
    <p:sldId id="332" r:id="rId10"/>
    <p:sldId id="336" r:id="rId11"/>
    <p:sldId id="334" r:id="rId12"/>
    <p:sldId id="337" r:id="rId13"/>
    <p:sldId id="338" r:id="rId14"/>
    <p:sldId id="339" r:id="rId15"/>
    <p:sldId id="341" r:id="rId16"/>
    <p:sldId id="342" r:id="rId17"/>
    <p:sldId id="340" r:id="rId18"/>
    <p:sldId id="343" r:id="rId19"/>
  </p:sldIdLst>
  <p:sldSz cx="12188825" cy="6858000"/>
  <p:notesSz cx="6858000" cy="9144000"/>
  <p:custDataLst>
    <p:tags r:id="rId22"/>
  </p:custDataLst>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4030">
          <p15:clr>
            <a:srgbClr val="A4A3A4"/>
          </p15:clr>
        </p15:guide>
        <p15:guide id="3" orient="horz" pos="1200">
          <p15:clr>
            <a:srgbClr val="A4A3A4"/>
          </p15:clr>
        </p15:guide>
        <p15:guide id="4" orient="horz" pos="1008">
          <p15:clr>
            <a:srgbClr val="A4A3A4"/>
          </p15:clr>
        </p15:guide>
        <p15:guide id="5" orient="horz" pos="3792">
          <p15:clr>
            <a:srgbClr val="A4A3A4"/>
          </p15:clr>
        </p15:guide>
        <p15:guide id="6" orient="horz">
          <p15:clr>
            <a:srgbClr val="A4A3A4"/>
          </p15:clr>
        </p15:guide>
        <p15:guide id="7" orient="horz" pos="3360">
          <p15:clr>
            <a:srgbClr val="A4A3A4"/>
          </p15:clr>
        </p15:guide>
        <p15:guide id="8" orient="horz" pos="3312">
          <p15:clr>
            <a:srgbClr val="A4A3A4"/>
          </p15:clr>
        </p15:guide>
        <p15:guide id="9" orient="horz" pos="240">
          <p15:clr>
            <a:srgbClr val="A4A3A4"/>
          </p15:clr>
        </p15:guide>
        <p15:guide id="10" orient="horz" pos="432">
          <p15:clr>
            <a:srgbClr val="A4A3A4"/>
          </p15:clr>
        </p15:guide>
        <p15:guide id="11" orient="horz" pos="2784">
          <p15:clr>
            <a:srgbClr val="A4A3A4"/>
          </p15:clr>
        </p15:guide>
        <p15:guide id="12" pos="3839">
          <p15:clr>
            <a:srgbClr val="A4A3A4"/>
          </p15:clr>
        </p15:guide>
        <p15:guide id="13" pos="959">
          <p15:clr>
            <a:srgbClr val="A4A3A4"/>
          </p15:clr>
        </p15:guide>
        <p15:guide id="14" pos="6143">
          <p15:clr>
            <a:srgbClr val="A4A3A4"/>
          </p15:clr>
        </p15:guide>
        <p15:guide id="15" pos="1247">
          <p15:clr>
            <a:srgbClr val="A4A3A4"/>
          </p15:clr>
        </p15:guide>
        <p15:guide id="16" pos="7007">
          <p15:clr>
            <a:srgbClr val="A4A3A4"/>
          </p15:clr>
        </p15:guide>
        <p15:guide id="17" pos="5855">
          <p15:clr>
            <a:srgbClr val="A4A3A4"/>
          </p15:clr>
        </p15:guide>
        <p15:guide id="18" pos="671">
          <p15:clr>
            <a:srgbClr val="A4A3A4"/>
          </p15:clr>
        </p15:guide>
        <p15:guide id="19" pos="7151">
          <p15:clr>
            <a:srgbClr val="A4A3A4"/>
          </p15:clr>
        </p15:guide>
        <p15:guide id="20" pos="3119">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inhinane" initials="t" lastIdx="1" clrIdx="0">
    <p:extLst>
      <p:ext uri="{19B8F6BF-5375-455C-9EA6-DF929625EA0E}">
        <p15:presenceInfo xmlns:p15="http://schemas.microsoft.com/office/powerpoint/2012/main" userId="tinhinan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67054" autoAdjust="0"/>
  </p:normalViewPr>
  <p:slideViewPr>
    <p:cSldViewPr showGuides="1">
      <p:cViewPr varScale="1">
        <p:scale>
          <a:sx n="62" d="100"/>
          <a:sy n="62" d="100"/>
        </p:scale>
        <p:origin x="1656" y="60"/>
      </p:cViewPr>
      <p:guideLst>
        <p:guide orient="horz" pos="2160"/>
        <p:guide orient="horz" pos="4030"/>
        <p:guide orient="horz" pos="1200"/>
        <p:guide orient="horz" pos="1008"/>
        <p:guide orient="horz" pos="3792"/>
        <p:guide orient="horz"/>
        <p:guide orient="horz" pos="3360"/>
        <p:guide orient="horz" pos="3312"/>
        <p:guide orient="horz" pos="240"/>
        <p:guide orient="horz" pos="432"/>
        <p:guide orient="horz" pos="2784"/>
        <p:guide pos="3839"/>
        <p:guide pos="959"/>
        <p:guide pos="6143"/>
        <p:guide pos="1247"/>
        <p:guide pos="7007"/>
        <p:guide pos="5855"/>
        <p:guide pos="671"/>
        <p:guide pos="7151"/>
        <p:guide pos="3119"/>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howGuides="1">
      <p:cViewPr varScale="1">
        <p:scale>
          <a:sx n="86" d="100"/>
          <a:sy n="86" d="100"/>
        </p:scale>
        <p:origin x="273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commentAuthors" Target="commentAuthor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gs" Target="tags/tag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dirty="0"/>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1BF5C993-8495-4216-89A4-42CD5FDDBACA}" type="datetime1">
              <a:rPr lang="fr-FR" smtClean="0"/>
              <a:t>22/03/2019</a:t>
            </a:fld>
            <a:endParaRPr lang="fr-FR" dirty="0"/>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dirty="0"/>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D9F912AB-2776-42F2-A957-313FC7EFEDB9}" type="slidenum">
              <a:rPr lang="fr-FR" smtClean="0"/>
              <a:t>‹N°›</a:t>
            </a:fld>
            <a:endParaRPr lang="fr-FR" dirty="0"/>
          </a:p>
        </p:txBody>
      </p:sp>
    </p:spTree>
    <p:extLst>
      <p:ext uri="{BB962C8B-B14F-4D97-AF65-F5344CB8AC3E}">
        <p14:creationId xmlns:p14="http://schemas.microsoft.com/office/powerpoint/2010/main" val="39320657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fr-FR" noProof="0" dirty="0"/>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rtl="0"/>
            <a:fld id="{2C0862E7-FD40-4D3D-ACE4-67E006776546}" type="datetime1">
              <a:rPr lang="fr-FR" noProof="0" smtClean="0"/>
              <a:t>22/03/2019</a:t>
            </a:fld>
            <a:endParaRPr lang="fr-FR" noProof="0" dirty="0"/>
          </a:p>
        </p:txBody>
      </p:sp>
      <p:sp>
        <p:nvSpPr>
          <p:cNvPr id="4" name="Espace réservé d’image de diapositive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lang="fr-FR" noProof="0" dirty="0"/>
          </a:p>
        </p:txBody>
      </p:sp>
      <p:sp>
        <p:nvSpPr>
          <p:cNvPr id="5" name="Espace réservé des not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fr-FR" noProof="0" dirty="0"/>
              <a:t>Cliquez pour modifier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fr-FR" noProof="0" dirty="0"/>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F93199CD-3E1B-4AE6-990F-76F925F5EA9F}" type="slidenum">
              <a:rPr lang="fr-FR" noProof="0" smtClean="0"/>
              <a:t>‹N°›</a:t>
            </a:fld>
            <a:endParaRPr lang="fr-FR" noProof="0" dirty="0"/>
          </a:p>
        </p:txBody>
      </p:sp>
    </p:spTree>
    <p:extLst>
      <p:ext uri="{BB962C8B-B14F-4D97-AF65-F5344CB8AC3E}">
        <p14:creationId xmlns:p14="http://schemas.microsoft.com/office/powerpoint/2010/main" val="427657982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image de diapositive 1"/>
          <p:cNvSpPr>
            <a:spLocks noGrp="1" noRot="1" noChangeAspect="1"/>
          </p:cNvSpPr>
          <p:nvPr>
            <p:ph type="sldImg"/>
          </p:nvPr>
        </p:nvSpPr>
        <p:spPr/>
      </p:sp>
      <p:sp>
        <p:nvSpPr>
          <p:cNvPr id="3" name="Espace réservé des notes 2"/>
          <p:cNvSpPr>
            <a:spLocks noGrp="1"/>
          </p:cNvSpPr>
          <p:nvPr>
            <p:ph type="body" idx="1"/>
          </p:nvPr>
        </p:nvSpPr>
        <p:spPr/>
        <p:txBody>
          <a:bodyPr rtlCol="0"/>
          <a:lstStyle/>
          <a:p>
            <a:pPr rtl="0"/>
            <a:endParaRPr lang="fr-FR" noProof="0" dirty="0"/>
          </a:p>
        </p:txBody>
      </p:sp>
      <p:sp>
        <p:nvSpPr>
          <p:cNvPr id="4" name="Espace réservé du numéro de diapositive 3"/>
          <p:cNvSpPr>
            <a:spLocks noGrp="1"/>
          </p:cNvSpPr>
          <p:nvPr>
            <p:ph type="sldNum" sz="quarter" idx="10"/>
          </p:nvPr>
        </p:nvSpPr>
        <p:spPr/>
        <p:txBody>
          <a:bodyPr rtlCol="0"/>
          <a:lstStyle/>
          <a:p>
            <a:pPr rtl="0"/>
            <a:fld id="{F93199CD-3E1B-4AE6-990F-76F925F5EA9F}" type="slidenum">
              <a:rPr lang="fr-FR" smtClean="0"/>
              <a:t>1</a:t>
            </a:fld>
            <a:endParaRPr lang="fr-FR" dirty="0"/>
          </a:p>
        </p:txBody>
      </p:sp>
    </p:spTree>
    <p:extLst>
      <p:ext uri="{BB962C8B-B14F-4D97-AF65-F5344CB8AC3E}">
        <p14:creationId xmlns:p14="http://schemas.microsoft.com/office/powerpoint/2010/main" val="36229553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image de diapositive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rtl="0"/>
            <a:fld id="{F93199CD-3E1B-4AE6-990F-76F925F5EA9F}" type="slidenum">
              <a:rPr lang="fr-FR" smtClean="0"/>
              <a:t>2</a:t>
            </a:fld>
            <a:endParaRPr lang="fr-FR" dirty="0"/>
          </a:p>
        </p:txBody>
      </p:sp>
    </p:spTree>
    <p:extLst>
      <p:ext uri="{BB962C8B-B14F-4D97-AF65-F5344CB8AC3E}">
        <p14:creationId xmlns:p14="http://schemas.microsoft.com/office/powerpoint/2010/main" val="1316269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image de diapositive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lgn="just">
              <a:lnSpc>
                <a:spcPct val="120000"/>
              </a:lnSpc>
              <a:buNone/>
            </a:pPr>
            <a:endParaRPr lang="fr-FR" dirty="0" smtClean="0">
              <a:latin typeface="Times New Roman" panose="02020603050405020304" pitchFamily="18" charset="0"/>
              <a:cs typeface="Times New Roman" panose="02020603050405020304" pitchFamily="18" charset="0"/>
            </a:endParaRPr>
          </a:p>
          <a:p>
            <a:endParaRPr lang="fr-FR" dirty="0"/>
          </a:p>
        </p:txBody>
      </p:sp>
      <p:sp>
        <p:nvSpPr>
          <p:cNvPr id="4" name="Espace réservé du numéro de diapositive 3"/>
          <p:cNvSpPr>
            <a:spLocks noGrp="1"/>
          </p:cNvSpPr>
          <p:nvPr>
            <p:ph type="sldNum" sz="quarter" idx="10"/>
          </p:nvPr>
        </p:nvSpPr>
        <p:spPr/>
        <p:txBody>
          <a:bodyPr/>
          <a:lstStyle/>
          <a:p>
            <a:pPr rtl="0"/>
            <a:fld id="{F93199CD-3E1B-4AE6-990F-76F925F5EA9F}" type="slidenum">
              <a:rPr lang="fr-FR" smtClean="0"/>
              <a:t>3</a:t>
            </a:fld>
            <a:endParaRPr lang="fr-FR" dirty="0"/>
          </a:p>
        </p:txBody>
      </p:sp>
    </p:spTree>
    <p:extLst>
      <p:ext uri="{BB962C8B-B14F-4D97-AF65-F5344CB8AC3E}">
        <p14:creationId xmlns:p14="http://schemas.microsoft.com/office/powerpoint/2010/main" val="3957357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image de diapositive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rtl="0"/>
            <a:fld id="{F93199CD-3E1B-4AE6-990F-76F925F5EA9F}" type="slidenum">
              <a:rPr lang="fr-FR" smtClean="0"/>
              <a:t>4</a:t>
            </a:fld>
            <a:endParaRPr lang="fr-FR" dirty="0"/>
          </a:p>
        </p:txBody>
      </p:sp>
    </p:spTree>
    <p:extLst>
      <p:ext uri="{BB962C8B-B14F-4D97-AF65-F5344CB8AC3E}">
        <p14:creationId xmlns:p14="http://schemas.microsoft.com/office/powerpoint/2010/main" val="20938598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 Les données de sortie sont en général visuelles</a:t>
            </a:r>
            <a:r>
              <a:rPr lang="fr-FR" baseline="0" dirty="0" smtClean="0"/>
              <a:t> </a:t>
            </a:r>
            <a:r>
              <a:rPr lang="fr-FR" dirty="0" smtClean="0"/>
              <a:t>mais elles peuvent aussi être auditives, ou même tactiles grâce aux vibrations par exemple. Quant aux données d’entrée, elles sont typiquement envoyées via un clavier et une souris… mais on peut également communiquer avec nos machines grâce à des gestes, à la voix, ou au toucher !</a:t>
            </a:r>
            <a:endParaRPr lang="fr-FR" dirty="0"/>
          </a:p>
        </p:txBody>
      </p:sp>
      <p:sp>
        <p:nvSpPr>
          <p:cNvPr id="4" name="Espace réservé du numéro de diapositive 3"/>
          <p:cNvSpPr>
            <a:spLocks noGrp="1"/>
          </p:cNvSpPr>
          <p:nvPr>
            <p:ph type="sldNum" sz="quarter" idx="10"/>
          </p:nvPr>
        </p:nvSpPr>
        <p:spPr/>
        <p:txBody>
          <a:bodyPr/>
          <a:lstStyle/>
          <a:p>
            <a:pPr rtl="0"/>
            <a:fld id="{F93199CD-3E1B-4AE6-990F-76F925F5EA9F}" type="slidenum">
              <a:rPr lang="fr-FR" noProof="0" smtClean="0"/>
              <a:t>5</a:t>
            </a:fld>
            <a:endParaRPr lang="fr-FR" noProof="0" dirty="0"/>
          </a:p>
        </p:txBody>
      </p:sp>
    </p:spTree>
    <p:extLst>
      <p:ext uri="{BB962C8B-B14F-4D97-AF65-F5344CB8AC3E}">
        <p14:creationId xmlns:p14="http://schemas.microsoft.com/office/powerpoint/2010/main" val="28722890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dirty="0" smtClean="0"/>
              <a:t>Des décisions radicales sont prises : l’interface est entièrement tactile, sans clavier physique, avec un écran haute résolution </a:t>
            </a:r>
            <a:r>
              <a:rPr lang="fr-FR" i="1" dirty="0" err="1" smtClean="0"/>
              <a:t>multitouch</a:t>
            </a:r>
            <a:r>
              <a:rPr lang="fr-FR" dirty="0" smtClean="0"/>
              <a:t>, des capteurs de proximité éteignent l’écran lorsque le téléphone est porté à l’oreille, l’affichage est adaptatif en fonction de l’orientation du téléphone…</a:t>
            </a:r>
          </a:p>
          <a:p>
            <a:r>
              <a:rPr lang="fr-FR" dirty="0" smtClean="0"/>
              <a:t>Les machines deviennent ainsi de plus en plus petites, de plus en plus mobiles, et de plus en plus proches du corps, comme les montres </a:t>
            </a:r>
          </a:p>
          <a:p>
            <a:r>
              <a:rPr lang="fr-FR" dirty="0" smtClean="0"/>
              <a:t>Dans le futur, on pourrait imaginer des bijoux, des vêtements, des tatouages ! Et surtout, nos dispositifs sont de plus en plus intelligents, de plus en plus adaptés à nos besoins. Maintenant, ce n’est plus nous qui apprenons à utiliser les machines, ce sont elles qui s’adaptent à nous.</a:t>
            </a:r>
          </a:p>
          <a:p>
            <a:endParaRPr lang="fr-FR" dirty="0"/>
          </a:p>
        </p:txBody>
      </p:sp>
      <p:sp>
        <p:nvSpPr>
          <p:cNvPr id="4" name="Espace réservé du numéro de diapositive 3"/>
          <p:cNvSpPr>
            <a:spLocks noGrp="1"/>
          </p:cNvSpPr>
          <p:nvPr>
            <p:ph type="sldNum" sz="quarter" idx="10"/>
          </p:nvPr>
        </p:nvSpPr>
        <p:spPr/>
        <p:txBody>
          <a:bodyPr/>
          <a:lstStyle/>
          <a:p>
            <a:pPr rtl="0"/>
            <a:fld id="{F93199CD-3E1B-4AE6-990F-76F925F5EA9F}" type="slidenum">
              <a:rPr lang="fr-FR" noProof="0" smtClean="0"/>
              <a:t>6</a:t>
            </a:fld>
            <a:endParaRPr lang="fr-FR" noProof="0" dirty="0"/>
          </a:p>
        </p:txBody>
      </p:sp>
    </p:spTree>
    <p:extLst>
      <p:ext uri="{BB962C8B-B14F-4D97-AF65-F5344CB8AC3E}">
        <p14:creationId xmlns:p14="http://schemas.microsoft.com/office/powerpoint/2010/main" val="31871494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dirty="0" smtClean="0"/>
              <a:t>: l'interface reflète la manière dont le mécanisme contrôlé est construit, cela conduit à des outils très puissants mais destinés à des spécialistes qui savent comment fonctionne la machine à piloter.</a:t>
            </a:r>
          </a:p>
          <a:p>
            <a:endParaRPr lang="fr-FR" dirty="0" smtClean="0"/>
          </a:p>
          <a:p>
            <a:endParaRPr lang="fr-FR"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fr-FR" dirty="0" smtClean="0"/>
          </a:p>
        </p:txBody>
      </p:sp>
      <p:sp>
        <p:nvSpPr>
          <p:cNvPr id="4" name="Espace réservé du numéro de diapositive 3"/>
          <p:cNvSpPr>
            <a:spLocks noGrp="1"/>
          </p:cNvSpPr>
          <p:nvPr>
            <p:ph type="sldNum" sz="quarter" idx="10"/>
          </p:nvPr>
        </p:nvSpPr>
        <p:spPr/>
        <p:txBody>
          <a:bodyPr/>
          <a:lstStyle/>
          <a:p>
            <a:pPr rtl="0"/>
            <a:fld id="{F93199CD-3E1B-4AE6-990F-76F925F5EA9F}" type="slidenum">
              <a:rPr lang="fr-FR" noProof="0" smtClean="0"/>
              <a:t>7</a:t>
            </a:fld>
            <a:endParaRPr lang="fr-FR" noProof="0" dirty="0"/>
          </a:p>
        </p:txBody>
      </p:sp>
    </p:spTree>
    <p:extLst>
      <p:ext uri="{BB962C8B-B14F-4D97-AF65-F5344CB8AC3E}">
        <p14:creationId xmlns:p14="http://schemas.microsoft.com/office/powerpoint/2010/main" val="5300418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rtl="0"/>
            <a:fld id="{F93199CD-3E1B-4AE6-990F-76F925F5EA9F}" type="slidenum">
              <a:rPr lang="fr-FR" noProof="0" smtClean="0"/>
              <a:t>8</a:t>
            </a:fld>
            <a:endParaRPr lang="fr-FR" noProof="0" dirty="0"/>
          </a:p>
        </p:txBody>
      </p:sp>
    </p:spTree>
    <p:extLst>
      <p:ext uri="{BB962C8B-B14F-4D97-AF65-F5344CB8AC3E}">
        <p14:creationId xmlns:p14="http://schemas.microsoft.com/office/powerpoint/2010/main" val="250827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rtl="0"/>
            <a:fld id="{F93199CD-3E1B-4AE6-990F-76F925F5EA9F}" type="slidenum">
              <a:rPr lang="fr-FR" noProof="0" smtClean="0"/>
              <a:t>9</a:t>
            </a:fld>
            <a:endParaRPr lang="fr-FR" noProof="0" dirty="0"/>
          </a:p>
        </p:txBody>
      </p:sp>
    </p:spTree>
    <p:extLst>
      <p:ext uri="{BB962C8B-B14F-4D97-AF65-F5344CB8AC3E}">
        <p14:creationId xmlns:p14="http://schemas.microsoft.com/office/powerpoint/2010/main" val="3612872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rtl="0"/>
            <a:fld id="{F93199CD-3E1B-4AE6-990F-76F925F5EA9F}" type="slidenum">
              <a:rPr lang="fr-FR" noProof="0" smtClean="0"/>
              <a:t>13</a:t>
            </a:fld>
            <a:endParaRPr lang="fr-FR" noProof="0" dirty="0"/>
          </a:p>
        </p:txBody>
      </p:sp>
    </p:spTree>
    <p:extLst>
      <p:ext uri="{BB962C8B-B14F-4D97-AF65-F5344CB8AC3E}">
        <p14:creationId xmlns:p14="http://schemas.microsoft.com/office/powerpoint/2010/main" val="19890355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rtl="0"/>
            <a:fld id="{F93199CD-3E1B-4AE6-990F-76F925F5EA9F}" type="slidenum">
              <a:rPr lang="fr-FR" noProof="0" smtClean="0"/>
              <a:t>14</a:t>
            </a:fld>
            <a:endParaRPr lang="fr-FR" noProof="0" dirty="0"/>
          </a:p>
        </p:txBody>
      </p:sp>
    </p:spTree>
    <p:extLst>
      <p:ext uri="{BB962C8B-B14F-4D97-AF65-F5344CB8AC3E}">
        <p14:creationId xmlns:p14="http://schemas.microsoft.com/office/powerpoint/2010/main" val="2325257438"/>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7" name="Rectangle 6"/>
          <p:cNvSpPr/>
          <p:nvPr/>
        </p:nvSpPr>
        <p:spPr>
          <a:xfrm>
            <a:off x="920594" y="1346947"/>
            <a:ext cx="10220330"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594" y="4299697"/>
            <a:ext cx="10220330"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594" y="1484779"/>
            <a:ext cx="10220330"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6702" y="4068923"/>
            <a:ext cx="1080623"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286" y="1432223"/>
            <a:ext cx="9964364" cy="3035808"/>
          </a:xfrm>
        </p:spPr>
        <p:txBody>
          <a:bodyPr anchor="ctr">
            <a:noAutofit/>
          </a:bodyPr>
          <a:lstStyle>
            <a:lvl1pPr algn="l">
              <a:lnSpc>
                <a:spcPct val="80000"/>
              </a:lnSpc>
              <a:defRPr sz="9597" cap="all" baseline="0">
                <a:blipFill dpi="0" rotWithShape="1">
                  <a:blip r:embed="rId4"/>
                  <a:srcRect/>
                  <a:tile tx="6350" ty="-127000" sx="65000" sy="64000" flip="none" algn="tl"/>
                </a:blipFill>
              </a:defRPr>
            </a:lvl1pPr>
          </a:lstStyle>
          <a:p>
            <a:r>
              <a:rPr lang="fr-FR" smtClean="0"/>
              <a:t>Modifiez le style du titre</a:t>
            </a:r>
            <a:endParaRPr lang="en-US" dirty="0"/>
          </a:p>
        </p:txBody>
      </p:sp>
      <p:sp>
        <p:nvSpPr>
          <p:cNvPr id="3" name="Subtitle 2"/>
          <p:cNvSpPr>
            <a:spLocks noGrp="1"/>
          </p:cNvSpPr>
          <p:nvPr>
            <p:ph type="subTitle" idx="1"/>
          </p:nvPr>
        </p:nvSpPr>
        <p:spPr>
          <a:xfrm>
            <a:off x="1069569" y="4389120"/>
            <a:ext cx="7889217" cy="1069848"/>
          </a:xfrm>
        </p:spPr>
        <p:txBody>
          <a:bodyPr>
            <a:normAutofit/>
          </a:bodyPr>
          <a:lstStyle>
            <a:lvl1pPr marL="0" indent="0" algn="l">
              <a:buNone/>
              <a:defRPr sz="2199">
                <a:solidFill>
                  <a:schemeClr val="tx1"/>
                </a:solidFill>
              </a:defRPr>
            </a:lvl1pPr>
            <a:lvl2pPr marL="457063" indent="0" algn="ctr">
              <a:buNone/>
              <a:defRPr sz="2199"/>
            </a:lvl2pPr>
            <a:lvl3pPr marL="914126" indent="0" algn="ctr">
              <a:buNone/>
              <a:defRPr sz="21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pPr rtl="0"/>
            <a:fld id="{1F07FC44-38B7-4378-AAF1-7630F6DE9323}" type="datetime1">
              <a:rPr lang="fr-FR" noProof="0" smtClean="0"/>
              <a:t>22/03/2019</a:t>
            </a:fld>
            <a:endParaRPr lang="fr-FR" noProof="0" dirty="0"/>
          </a:p>
        </p:txBody>
      </p:sp>
      <p:sp>
        <p:nvSpPr>
          <p:cNvPr id="5" name="Footer Placeholder 4"/>
          <p:cNvSpPr>
            <a:spLocks noGrp="1"/>
          </p:cNvSpPr>
          <p:nvPr>
            <p:ph type="ftr" sz="quarter" idx="11"/>
          </p:nvPr>
        </p:nvSpPr>
        <p:spPr/>
        <p:txBody>
          <a:bodyPr/>
          <a:lstStyle/>
          <a:p>
            <a:pPr rtl="0"/>
            <a:r>
              <a:rPr lang="fr-FR" noProof="0" smtClean="0"/>
              <a:t>IHM 2.0</a:t>
            </a:r>
            <a:endParaRPr lang="fr-FR" noProof="0" dirty="0"/>
          </a:p>
        </p:txBody>
      </p:sp>
      <p:sp>
        <p:nvSpPr>
          <p:cNvPr id="6" name="Slide Number Placeholder 5"/>
          <p:cNvSpPr>
            <a:spLocks noGrp="1"/>
          </p:cNvSpPr>
          <p:nvPr>
            <p:ph type="sldNum" sz="quarter" idx="12"/>
          </p:nvPr>
        </p:nvSpPr>
        <p:spPr>
          <a:xfrm>
            <a:off x="9590235" y="4289334"/>
            <a:ext cx="1193557" cy="640080"/>
          </a:xfrm>
        </p:spPr>
        <p:txBody>
          <a:bodyPr/>
          <a:lstStyle>
            <a:lvl1pPr>
              <a:defRPr sz="2799"/>
            </a:lvl1pPr>
          </a:lstStyle>
          <a:p>
            <a:pPr rtl="0"/>
            <a:fld id="{2A013F82-EE5E-44EE-A61D-E31C6657F26F}" type="slidenum">
              <a:rPr lang="fr-FR" noProof="0" smtClean="0"/>
              <a:pPr/>
              <a:t>‹N°›</a:t>
            </a:fld>
            <a:endParaRPr lang="fr-FR" noProof="0" dirty="0"/>
          </a:p>
        </p:txBody>
      </p:sp>
    </p:spTree>
    <p:extLst>
      <p:ext uri="{BB962C8B-B14F-4D97-AF65-F5344CB8AC3E}">
        <p14:creationId xmlns:p14="http://schemas.microsoft.com/office/powerpoint/2010/main" val="9134024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pPr rtl="0"/>
            <a:fld id="{07519DE5-3DFD-44AD-AB71-E1C59C55ED1C}" type="datetime1">
              <a:rPr lang="fr-FR" noProof="0" smtClean="0"/>
              <a:t>22/03/2019</a:t>
            </a:fld>
            <a:endParaRPr lang="fr-FR" noProof="0" dirty="0"/>
          </a:p>
        </p:txBody>
      </p:sp>
      <p:sp>
        <p:nvSpPr>
          <p:cNvPr id="5" name="Footer Placeholder 4"/>
          <p:cNvSpPr>
            <a:spLocks noGrp="1"/>
          </p:cNvSpPr>
          <p:nvPr>
            <p:ph type="ftr" sz="quarter" idx="11"/>
          </p:nvPr>
        </p:nvSpPr>
        <p:spPr/>
        <p:txBody>
          <a:bodyPr/>
          <a:lstStyle/>
          <a:p>
            <a:pPr rtl="0"/>
            <a:r>
              <a:rPr lang="fr-FR" noProof="0" smtClean="0"/>
              <a:t>IHM 2.0</a:t>
            </a:r>
            <a:endParaRPr lang="fr-FR" noProof="0" dirty="0"/>
          </a:p>
        </p:txBody>
      </p:sp>
      <p:sp>
        <p:nvSpPr>
          <p:cNvPr id="6" name="Slide Number Placeholder 5"/>
          <p:cNvSpPr>
            <a:spLocks noGrp="1"/>
          </p:cNvSpPr>
          <p:nvPr>
            <p:ph type="sldNum" sz="quarter" idx="12"/>
          </p:nvPr>
        </p:nvSpPr>
        <p:spPr/>
        <p:txBody>
          <a:bodyPr/>
          <a:lstStyle/>
          <a:p>
            <a:pPr rtl="0"/>
            <a:fld id="{2A013F82-EE5E-44EE-A61D-E31C6657F26F}" type="slidenum">
              <a:rPr lang="fr-FR" noProof="0" smtClean="0"/>
              <a:t>‹N°›</a:t>
            </a:fld>
            <a:endParaRPr lang="fr-FR" noProof="0" dirty="0"/>
          </a:p>
        </p:txBody>
      </p:sp>
    </p:spTree>
    <p:extLst>
      <p:ext uri="{BB962C8B-B14F-4D97-AF65-F5344CB8AC3E}">
        <p14:creationId xmlns:p14="http://schemas.microsoft.com/office/powerpoint/2010/main" val="1998595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7" name="Rectangle 6"/>
          <p:cNvSpPr/>
          <p:nvPr/>
        </p:nvSpPr>
        <p:spPr>
          <a:xfrm>
            <a:off x="0" y="4917989"/>
            <a:ext cx="12188825"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6564" y="1225296"/>
            <a:ext cx="9278743" cy="3520440"/>
          </a:xfrm>
        </p:spPr>
        <p:txBody>
          <a:bodyPr anchor="ctr">
            <a:normAutofit/>
          </a:bodyPr>
          <a:lstStyle>
            <a:lvl1pPr>
              <a:lnSpc>
                <a:spcPct val="80000"/>
              </a:lnSpc>
              <a:defRPr sz="7998" b="0"/>
            </a:lvl1pPr>
          </a:lstStyle>
          <a:p>
            <a:r>
              <a:rPr lang="fr-FR" smtClean="0"/>
              <a:t>Modifiez le style du titre</a:t>
            </a:r>
            <a:endParaRPr lang="en-US" dirty="0"/>
          </a:p>
        </p:txBody>
      </p:sp>
      <p:sp>
        <p:nvSpPr>
          <p:cNvPr id="3" name="Text Placeholder 2"/>
          <p:cNvSpPr>
            <a:spLocks noGrp="1"/>
          </p:cNvSpPr>
          <p:nvPr>
            <p:ph type="body" idx="1"/>
          </p:nvPr>
        </p:nvSpPr>
        <p:spPr>
          <a:xfrm>
            <a:off x="2165210" y="5020056"/>
            <a:ext cx="9050203" cy="1066800"/>
          </a:xfrm>
        </p:spPr>
        <p:txBody>
          <a:bodyPr anchor="t">
            <a:normAutofit/>
          </a:bodyPr>
          <a:lstStyle>
            <a:lvl1pPr marL="0" indent="0">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a:xfrm>
            <a:off x="8591430" y="6272785"/>
            <a:ext cx="2643620" cy="365125"/>
          </a:xfrm>
        </p:spPr>
        <p:txBody>
          <a:bodyPr/>
          <a:lstStyle/>
          <a:p>
            <a:pPr rtl="0"/>
            <a:fld id="{69D6CC0D-34D1-47A8-89D3-CA6F2488B15B}" type="datetime1">
              <a:rPr lang="fr-FR" noProof="0" smtClean="0"/>
              <a:t>22/03/2019</a:t>
            </a:fld>
            <a:endParaRPr lang="fr-FR" noProof="0" dirty="0"/>
          </a:p>
        </p:txBody>
      </p:sp>
      <p:sp>
        <p:nvSpPr>
          <p:cNvPr id="5" name="Footer Placeholder 4"/>
          <p:cNvSpPr>
            <a:spLocks noGrp="1"/>
          </p:cNvSpPr>
          <p:nvPr>
            <p:ph type="ftr" sz="quarter" idx="11"/>
          </p:nvPr>
        </p:nvSpPr>
        <p:spPr>
          <a:xfrm>
            <a:off x="2182140" y="6272785"/>
            <a:ext cx="6326000" cy="365125"/>
          </a:xfrm>
        </p:spPr>
        <p:txBody>
          <a:bodyPr/>
          <a:lstStyle/>
          <a:p>
            <a:pPr rtl="0"/>
            <a:r>
              <a:rPr lang="fr-FR" noProof="0" smtClean="0"/>
              <a:t>IHM 2.0</a:t>
            </a:r>
            <a:endParaRPr lang="fr-FR" noProof="0" dirty="0"/>
          </a:p>
        </p:txBody>
      </p:sp>
      <p:grpSp>
        <p:nvGrpSpPr>
          <p:cNvPr id="8" name="Group 7"/>
          <p:cNvGrpSpPr/>
          <p:nvPr/>
        </p:nvGrpSpPr>
        <p:grpSpPr>
          <a:xfrm>
            <a:off x="897165" y="2325848"/>
            <a:ext cx="1080623"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482" y="2506133"/>
            <a:ext cx="1187989" cy="720332"/>
          </a:xfrm>
        </p:spPr>
        <p:txBody>
          <a:bodyPr/>
          <a:lstStyle>
            <a:lvl1pPr>
              <a:defRPr sz="2799"/>
            </a:lvl1pPr>
          </a:lstStyle>
          <a:p>
            <a:pPr rtl="0"/>
            <a:fld id="{2A013F82-EE5E-44EE-A61D-E31C6657F26F}" type="slidenum">
              <a:rPr lang="fr-FR" noProof="0" smtClean="0"/>
              <a:pPr rtl="0"/>
              <a:t>‹N°›</a:t>
            </a:fld>
            <a:endParaRPr lang="fr-FR" noProof="0" dirty="0"/>
          </a:p>
        </p:txBody>
      </p:sp>
    </p:spTree>
    <p:extLst>
      <p:ext uri="{BB962C8B-B14F-4D97-AF65-F5344CB8AC3E}">
        <p14:creationId xmlns:p14="http://schemas.microsoft.com/office/powerpoint/2010/main" val="750807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069569" y="2194560"/>
            <a:ext cx="4753642" cy="3977640"/>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362567" y="2194560"/>
            <a:ext cx="4753642" cy="3977640"/>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pPr rtl="0"/>
            <a:fld id="{8A281878-D41A-4FAD-8617-05198922A572}" type="datetime1">
              <a:rPr lang="fr-FR" noProof="0" smtClean="0"/>
              <a:t>22/03/2019</a:t>
            </a:fld>
            <a:endParaRPr lang="fr-FR" noProof="0" dirty="0"/>
          </a:p>
        </p:txBody>
      </p:sp>
      <p:sp>
        <p:nvSpPr>
          <p:cNvPr id="6" name="Footer Placeholder 5"/>
          <p:cNvSpPr>
            <a:spLocks noGrp="1"/>
          </p:cNvSpPr>
          <p:nvPr>
            <p:ph type="ftr" sz="quarter" idx="11"/>
          </p:nvPr>
        </p:nvSpPr>
        <p:spPr/>
        <p:txBody>
          <a:bodyPr/>
          <a:lstStyle/>
          <a:p>
            <a:pPr rtl="0"/>
            <a:r>
              <a:rPr lang="fr-FR" noProof="0" smtClean="0"/>
              <a:t>IHM 2.0</a:t>
            </a:r>
            <a:endParaRPr lang="fr-FR" noProof="0" dirty="0"/>
          </a:p>
        </p:txBody>
      </p:sp>
      <p:sp>
        <p:nvSpPr>
          <p:cNvPr id="7" name="Slide Number Placeholder 6"/>
          <p:cNvSpPr>
            <a:spLocks noGrp="1"/>
          </p:cNvSpPr>
          <p:nvPr>
            <p:ph type="sldNum" sz="quarter" idx="12"/>
          </p:nvPr>
        </p:nvSpPr>
        <p:spPr/>
        <p:txBody>
          <a:bodyPr/>
          <a:lstStyle/>
          <a:p>
            <a:pPr rtl="0"/>
            <a:fld id="{2A013F82-EE5E-44EE-A61D-E31C6657F26F}" type="slidenum">
              <a:rPr lang="fr-FR" noProof="0" smtClean="0"/>
              <a:t>‹N°›</a:t>
            </a:fld>
            <a:endParaRPr lang="fr-FR" noProof="0" dirty="0"/>
          </a:p>
        </p:txBody>
      </p:sp>
    </p:spTree>
    <p:extLst>
      <p:ext uri="{BB962C8B-B14F-4D97-AF65-F5344CB8AC3E}">
        <p14:creationId xmlns:p14="http://schemas.microsoft.com/office/powerpoint/2010/main" val="3296225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1066522" y="2048256"/>
            <a:ext cx="4753642" cy="640080"/>
          </a:xfrm>
        </p:spPr>
        <p:txBody>
          <a:bodyPr anchor="ctr">
            <a:normAutofit/>
          </a:bodyPr>
          <a:lstStyle>
            <a:lvl1pPr marL="0" indent="0">
              <a:buNone/>
              <a:defRPr sz="1999" b="1">
                <a:solidFill>
                  <a:schemeClr val="accent1">
                    <a:lumMod val="7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1069569" y="2743200"/>
            <a:ext cx="4753642" cy="3291840"/>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362567" y="2048256"/>
            <a:ext cx="4753642" cy="640080"/>
          </a:xfrm>
        </p:spPr>
        <p:txBody>
          <a:bodyPr anchor="ctr">
            <a:normAutofit/>
          </a:bodyPr>
          <a:lstStyle>
            <a:lvl1pPr marL="0" indent="0">
              <a:buNone/>
              <a:defRPr sz="1999" b="1">
                <a:solidFill>
                  <a:schemeClr val="accent1">
                    <a:lumMod val="7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362567" y="2743200"/>
            <a:ext cx="4753642" cy="3291840"/>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pPr rtl="0"/>
            <a:fld id="{EC6FFE91-7C9D-4502-8B94-E75FFE876F4A}" type="datetime1">
              <a:rPr lang="fr-FR" noProof="0" smtClean="0"/>
              <a:t>22/03/2019</a:t>
            </a:fld>
            <a:endParaRPr lang="fr-FR" noProof="0" dirty="0"/>
          </a:p>
        </p:txBody>
      </p:sp>
      <p:sp>
        <p:nvSpPr>
          <p:cNvPr id="8" name="Footer Placeholder 7"/>
          <p:cNvSpPr>
            <a:spLocks noGrp="1"/>
          </p:cNvSpPr>
          <p:nvPr>
            <p:ph type="ftr" sz="quarter" idx="11"/>
          </p:nvPr>
        </p:nvSpPr>
        <p:spPr/>
        <p:txBody>
          <a:bodyPr/>
          <a:lstStyle/>
          <a:p>
            <a:pPr rtl="0"/>
            <a:r>
              <a:rPr lang="fr-FR" noProof="0" smtClean="0"/>
              <a:t>IHM 2.0</a:t>
            </a:r>
            <a:endParaRPr lang="fr-FR" noProof="0" dirty="0"/>
          </a:p>
        </p:txBody>
      </p:sp>
      <p:sp>
        <p:nvSpPr>
          <p:cNvPr id="9" name="Slide Number Placeholder 8"/>
          <p:cNvSpPr>
            <a:spLocks noGrp="1"/>
          </p:cNvSpPr>
          <p:nvPr>
            <p:ph type="sldNum" sz="quarter" idx="12"/>
          </p:nvPr>
        </p:nvSpPr>
        <p:spPr/>
        <p:txBody>
          <a:bodyPr/>
          <a:lstStyle/>
          <a:p>
            <a:pPr rtl="0"/>
            <a:fld id="{2A013F82-EE5E-44EE-A61D-E31C6657F26F}" type="slidenum">
              <a:rPr lang="fr-FR" noProof="0" smtClean="0"/>
              <a:t>‹N°›</a:t>
            </a:fld>
            <a:endParaRPr lang="fr-FR" noProof="0" dirty="0"/>
          </a:p>
        </p:txBody>
      </p:sp>
    </p:spTree>
    <p:extLst>
      <p:ext uri="{BB962C8B-B14F-4D97-AF65-F5344CB8AC3E}">
        <p14:creationId xmlns:p14="http://schemas.microsoft.com/office/powerpoint/2010/main" val="884148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pPr rtl="0"/>
            <a:fld id="{589415CD-2CE4-473C-BC2F-36FAC1B192FF}" type="datetime1">
              <a:rPr lang="fr-FR" noProof="0" smtClean="0"/>
              <a:t>22/03/2019</a:t>
            </a:fld>
            <a:endParaRPr lang="fr-FR" noProof="0" dirty="0"/>
          </a:p>
        </p:txBody>
      </p:sp>
      <p:sp>
        <p:nvSpPr>
          <p:cNvPr id="4" name="Footer Placeholder 3"/>
          <p:cNvSpPr>
            <a:spLocks noGrp="1"/>
          </p:cNvSpPr>
          <p:nvPr>
            <p:ph type="ftr" sz="quarter" idx="11"/>
          </p:nvPr>
        </p:nvSpPr>
        <p:spPr/>
        <p:txBody>
          <a:bodyPr/>
          <a:lstStyle/>
          <a:p>
            <a:pPr rtl="0"/>
            <a:r>
              <a:rPr lang="fr-FR" noProof="0" smtClean="0"/>
              <a:t>IHM 2.0</a:t>
            </a:r>
            <a:endParaRPr lang="fr-FR" noProof="0" dirty="0"/>
          </a:p>
        </p:txBody>
      </p:sp>
      <p:sp>
        <p:nvSpPr>
          <p:cNvPr id="5" name="Slide Number Placeholder 4"/>
          <p:cNvSpPr>
            <a:spLocks noGrp="1"/>
          </p:cNvSpPr>
          <p:nvPr>
            <p:ph type="sldNum" sz="quarter" idx="12"/>
          </p:nvPr>
        </p:nvSpPr>
        <p:spPr/>
        <p:txBody>
          <a:bodyPr/>
          <a:lstStyle/>
          <a:p>
            <a:pPr rtl="0"/>
            <a:fld id="{2A013F82-EE5E-44EE-A61D-E31C6657F26F}" type="slidenum">
              <a:rPr lang="fr-FR" noProof="0" smtClean="0"/>
              <a:pPr rtl="0"/>
              <a:t>‹N°›</a:t>
            </a:fld>
            <a:endParaRPr lang="fr-FR" noProof="0" dirty="0"/>
          </a:p>
        </p:txBody>
      </p:sp>
    </p:spTree>
    <p:extLst>
      <p:ext uri="{BB962C8B-B14F-4D97-AF65-F5344CB8AC3E}">
        <p14:creationId xmlns:p14="http://schemas.microsoft.com/office/powerpoint/2010/main" val="1404414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FF18181E-D8F6-446A-8731-465CB5BA9C6C}" type="datetime1">
              <a:rPr lang="fr-FR" noProof="0" smtClean="0"/>
              <a:t>22/03/2019</a:t>
            </a:fld>
            <a:endParaRPr lang="fr-FR" noProof="0" dirty="0"/>
          </a:p>
        </p:txBody>
      </p:sp>
      <p:sp>
        <p:nvSpPr>
          <p:cNvPr id="3" name="Footer Placeholder 2"/>
          <p:cNvSpPr>
            <a:spLocks noGrp="1"/>
          </p:cNvSpPr>
          <p:nvPr>
            <p:ph type="ftr" sz="quarter" idx="11"/>
          </p:nvPr>
        </p:nvSpPr>
        <p:spPr/>
        <p:txBody>
          <a:bodyPr/>
          <a:lstStyle/>
          <a:p>
            <a:pPr rtl="0"/>
            <a:r>
              <a:rPr lang="fr-FR" noProof="0" smtClean="0"/>
              <a:t>IHM 2.0</a:t>
            </a:r>
            <a:endParaRPr lang="fr-FR" noProof="0" dirty="0"/>
          </a:p>
        </p:txBody>
      </p:sp>
      <p:sp>
        <p:nvSpPr>
          <p:cNvPr id="4" name="Slide Number Placeholder 3"/>
          <p:cNvSpPr>
            <a:spLocks noGrp="1"/>
          </p:cNvSpPr>
          <p:nvPr>
            <p:ph type="sldNum" sz="quarter" idx="12"/>
          </p:nvPr>
        </p:nvSpPr>
        <p:spPr/>
        <p:txBody>
          <a:bodyPr/>
          <a:lstStyle/>
          <a:p>
            <a:pPr rtl="0"/>
            <a:fld id="{2A013F82-EE5E-44EE-A61D-E31C6657F26F}" type="slidenum">
              <a:rPr lang="fr-FR" noProof="0" smtClean="0"/>
              <a:t>‹N°›</a:t>
            </a:fld>
            <a:endParaRPr lang="fr-FR" noProof="0" dirty="0"/>
          </a:p>
        </p:txBody>
      </p:sp>
    </p:spTree>
    <p:extLst>
      <p:ext uri="{BB962C8B-B14F-4D97-AF65-F5344CB8AC3E}">
        <p14:creationId xmlns:p14="http://schemas.microsoft.com/office/powerpoint/2010/main" val="2902009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8" name="Rectangle 7"/>
          <p:cNvSpPr/>
          <p:nvPr/>
        </p:nvSpPr>
        <p:spPr>
          <a:xfrm>
            <a:off x="8301578" y="1"/>
            <a:ext cx="3887246"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7413" y="685800"/>
            <a:ext cx="3199567" cy="1737360"/>
          </a:xfrm>
        </p:spPr>
        <p:txBody>
          <a:bodyPr anchor="b">
            <a:normAutofit/>
          </a:bodyPr>
          <a:lstStyle>
            <a:lvl1pPr>
              <a:defRPr sz="3199" b="1"/>
            </a:lvl1pPr>
          </a:lstStyle>
          <a:p>
            <a:r>
              <a:rPr lang="fr-FR" smtClean="0"/>
              <a:t>Modifiez le style du titre</a:t>
            </a:r>
            <a:endParaRPr lang="en-US" dirty="0"/>
          </a:p>
        </p:txBody>
      </p:sp>
      <p:sp>
        <p:nvSpPr>
          <p:cNvPr id="3" name="Content Placeholder 2"/>
          <p:cNvSpPr>
            <a:spLocks noGrp="1"/>
          </p:cNvSpPr>
          <p:nvPr>
            <p:ph idx="1"/>
          </p:nvPr>
        </p:nvSpPr>
        <p:spPr>
          <a:xfrm>
            <a:off x="837982" y="685800"/>
            <a:ext cx="6709948" cy="5020056"/>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547413" y="2423160"/>
            <a:ext cx="3199567"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pPr rtl="0"/>
            <a:fld id="{311C4059-B325-4E34-839D-8588B4921C21}" type="datetime1">
              <a:rPr lang="fr-FR" noProof="0" smtClean="0"/>
              <a:t>22/03/2019</a:t>
            </a:fld>
            <a:endParaRPr lang="fr-FR" noProof="0" dirty="0"/>
          </a:p>
        </p:txBody>
      </p:sp>
      <p:sp>
        <p:nvSpPr>
          <p:cNvPr id="6" name="Footer Placeholder 5"/>
          <p:cNvSpPr>
            <a:spLocks noGrp="1"/>
          </p:cNvSpPr>
          <p:nvPr>
            <p:ph type="ftr" sz="quarter" idx="11"/>
          </p:nvPr>
        </p:nvSpPr>
        <p:spPr/>
        <p:txBody>
          <a:bodyPr/>
          <a:lstStyle/>
          <a:p>
            <a:pPr rtl="0"/>
            <a:r>
              <a:rPr lang="fr-FR" noProof="0" smtClean="0"/>
              <a:t>IHM 2.0</a:t>
            </a:r>
            <a:endParaRPr lang="fr-FR" noProof="0" dirty="0"/>
          </a:p>
        </p:txBody>
      </p:sp>
      <p:grpSp>
        <p:nvGrpSpPr>
          <p:cNvPr id="9" name="Group 8"/>
          <p:cNvGrpSpPr>
            <a:grpSpLocks noChangeAspect="1"/>
          </p:cNvGrpSpPr>
          <p:nvPr/>
        </p:nvGrpSpPr>
        <p:grpSpPr>
          <a:xfrm>
            <a:off x="11398756" y="6229681"/>
            <a:ext cx="457081"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pPr rtl="0"/>
            <a:fld id="{2A013F82-EE5E-44EE-A61D-E31C6657F26F}" type="slidenum">
              <a:rPr lang="fr-FR" noProof="0" smtClean="0"/>
              <a:t>‹N°›</a:t>
            </a:fld>
            <a:endParaRPr lang="fr-FR" noProof="0" dirty="0"/>
          </a:p>
        </p:txBody>
      </p:sp>
    </p:spTree>
    <p:extLst>
      <p:ext uri="{BB962C8B-B14F-4D97-AF65-F5344CB8AC3E}">
        <p14:creationId xmlns:p14="http://schemas.microsoft.com/office/powerpoint/2010/main" val="16244587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11" name="Rectangle 10"/>
          <p:cNvSpPr/>
          <p:nvPr/>
        </p:nvSpPr>
        <p:spPr>
          <a:xfrm>
            <a:off x="8301578" y="1"/>
            <a:ext cx="3887246"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7413" y="685800"/>
            <a:ext cx="3199567" cy="1737360"/>
          </a:xfrm>
        </p:spPr>
        <p:txBody>
          <a:bodyPr anchor="b">
            <a:normAutofit/>
          </a:bodyPr>
          <a:lstStyle>
            <a:lvl1pPr>
              <a:defRPr sz="3199" b="1"/>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0" y="0"/>
            <a:ext cx="8301578" cy="6858000"/>
          </a:xfrm>
          <a:solidFill>
            <a:schemeClr val="tx2">
              <a:lumMod val="20000"/>
              <a:lumOff val="80000"/>
            </a:schemeClr>
          </a:solidFill>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547413" y="2423160"/>
            <a:ext cx="3199567"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pPr rtl="0"/>
            <a:fld id="{BE33BCCD-8A1F-4842-B2A6-5C14E6F8BCF0}" type="datetime1">
              <a:rPr lang="fr-FR" noProof="0" smtClean="0"/>
              <a:t>22/03/2019</a:t>
            </a:fld>
            <a:endParaRPr lang="fr-FR" noProof="0" dirty="0"/>
          </a:p>
        </p:txBody>
      </p:sp>
      <p:grpSp>
        <p:nvGrpSpPr>
          <p:cNvPr id="8" name="Group 7"/>
          <p:cNvGrpSpPr>
            <a:grpSpLocks noChangeAspect="1"/>
          </p:cNvGrpSpPr>
          <p:nvPr/>
        </p:nvGrpSpPr>
        <p:grpSpPr>
          <a:xfrm>
            <a:off x="11398756" y="6229681"/>
            <a:ext cx="457081"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pPr rtl="0"/>
            <a:fld id="{2A013F82-EE5E-44EE-A61D-E31C6657F26F}" type="slidenum">
              <a:rPr lang="fr-FR" noProof="0" smtClean="0"/>
              <a:pPr rtl="0"/>
              <a:t>‹N°›</a:t>
            </a:fld>
            <a:endParaRPr lang="fr-FR" noProof="0" dirty="0"/>
          </a:p>
        </p:txBody>
      </p:sp>
    </p:spTree>
    <p:extLst>
      <p:ext uri="{BB962C8B-B14F-4D97-AF65-F5344CB8AC3E}">
        <p14:creationId xmlns:p14="http://schemas.microsoft.com/office/powerpoint/2010/main" val="1183962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pPr rtl="0"/>
            <a:fld id="{2FA3EB89-DBCC-4051-BCE1-5661FE038451}" type="datetime1">
              <a:rPr lang="fr-FR" noProof="0" smtClean="0"/>
              <a:t>22/03/2019</a:t>
            </a:fld>
            <a:endParaRPr lang="fr-FR" noProof="0" dirty="0"/>
          </a:p>
        </p:txBody>
      </p:sp>
      <p:sp>
        <p:nvSpPr>
          <p:cNvPr id="5" name="Footer Placeholder 4"/>
          <p:cNvSpPr>
            <a:spLocks noGrp="1"/>
          </p:cNvSpPr>
          <p:nvPr>
            <p:ph type="ftr" sz="quarter" idx="11"/>
          </p:nvPr>
        </p:nvSpPr>
        <p:spPr/>
        <p:txBody>
          <a:bodyPr/>
          <a:lstStyle/>
          <a:p>
            <a:pPr rtl="0"/>
            <a:r>
              <a:rPr lang="fr-FR" noProof="0" smtClean="0"/>
              <a:t>IHM 2.0</a:t>
            </a:r>
            <a:endParaRPr lang="fr-FR" noProof="0" dirty="0"/>
          </a:p>
        </p:txBody>
      </p:sp>
      <p:sp>
        <p:nvSpPr>
          <p:cNvPr id="6" name="Slide Number Placeholder 5"/>
          <p:cNvSpPr>
            <a:spLocks noGrp="1"/>
          </p:cNvSpPr>
          <p:nvPr>
            <p:ph type="sldNum" sz="quarter" idx="12"/>
          </p:nvPr>
        </p:nvSpPr>
        <p:spPr/>
        <p:txBody>
          <a:bodyPr/>
          <a:lstStyle/>
          <a:p>
            <a:pPr rtl="0"/>
            <a:fld id="{2A013F82-EE5E-44EE-A61D-E31C6657F26F}" type="slidenum">
              <a:rPr lang="fr-FR" noProof="0" smtClean="0"/>
              <a:t>‹N°›</a:t>
            </a:fld>
            <a:endParaRPr lang="fr-FR" noProof="0" dirty="0"/>
          </a:p>
        </p:txBody>
      </p:sp>
    </p:spTree>
    <p:extLst>
      <p:ext uri="{BB962C8B-B14F-4D97-AF65-F5344CB8AC3E}">
        <p14:creationId xmlns:p14="http://schemas.microsoft.com/office/powerpoint/2010/main" val="3596761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2628" y="533400"/>
            <a:ext cx="2552035" cy="5638800"/>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1066522" y="533400"/>
            <a:ext cx="7503745" cy="5638800"/>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pPr rtl="0"/>
            <a:fld id="{21805BB7-09A2-49B3-9443-6E5F6B7D5A8E}" type="datetime1">
              <a:rPr lang="fr-FR" noProof="0" smtClean="0"/>
              <a:t>22/03/2019</a:t>
            </a:fld>
            <a:endParaRPr lang="fr-FR" noProof="0" dirty="0"/>
          </a:p>
        </p:txBody>
      </p:sp>
      <p:sp>
        <p:nvSpPr>
          <p:cNvPr id="5" name="Footer Placeholder 4"/>
          <p:cNvSpPr>
            <a:spLocks noGrp="1"/>
          </p:cNvSpPr>
          <p:nvPr>
            <p:ph type="ftr" sz="quarter" idx="11"/>
          </p:nvPr>
        </p:nvSpPr>
        <p:spPr/>
        <p:txBody>
          <a:bodyPr/>
          <a:lstStyle/>
          <a:p>
            <a:pPr rtl="0"/>
            <a:r>
              <a:rPr lang="fr-FR" noProof="0" smtClean="0"/>
              <a:t>IHM 2.0</a:t>
            </a:r>
            <a:endParaRPr lang="fr-FR" noProof="0" dirty="0"/>
          </a:p>
        </p:txBody>
      </p:sp>
      <p:sp>
        <p:nvSpPr>
          <p:cNvPr id="6" name="Slide Number Placeholder 5"/>
          <p:cNvSpPr>
            <a:spLocks noGrp="1"/>
          </p:cNvSpPr>
          <p:nvPr>
            <p:ph type="sldNum" sz="quarter" idx="12"/>
          </p:nvPr>
        </p:nvSpPr>
        <p:spPr/>
        <p:txBody>
          <a:bodyPr/>
          <a:lstStyle/>
          <a:p>
            <a:pPr rtl="0"/>
            <a:fld id="{2A013F82-EE5E-44EE-A61D-E31C6657F26F}" type="slidenum">
              <a:rPr lang="fr-FR" noProof="0" smtClean="0"/>
              <a:t>‹N°›</a:t>
            </a:fld>
            <a:endParaRPr lang="fr-FR" noProof="0" dirty="0"/>
          </a:p>
        </p:txBody>
      </p:sp>
    </p:spTree>
    <p:extLst>
      <p:ext uri="{BB962C8B-B14F-4D97-AF65-F5344CB8AC3E}">
        <p14:creationId xmlns:p14="http://schemas.microsoft.com/office/powerpoint/2010/main" val="3721572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569" y="484632"/>
            <a:ext cx="10055781" cy="1609344"/>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1069569" y="2121408"/>
            <a:ext cx="10055781" cy="4050792"/>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7962350" y="6272785"/>
            <a:ext cx="3272700" cy="365125"/>
          </a:xfrm>
          <a:prstGeom prst="rect">
            <a:avLst/>
          </a:prstGeom>
        </p:spPr>
        <p:txBody>
          <a:bodyPr vert="horz" lIns="91440" tIns="45720" rIns="91440" bIns="45720" rtlCol="0" anchor="ctr"/>
          <a:lstStyle>
            <a:lvl1pPr algn="r">
              <a:defRPr sz="1100">
                <a:solidFill>
                  <a:schemeClr val="tx2"/>
                </a:solidFill>
              </a:defRPr>
            </a:lvl1pPr>
          </a:lstStyle>
          <a:p>
            <a:pPr rtl="0"/>
            <a:fld id="{AC2C0457-0E4D-4AAD-A396-01050CD279C8}" type="datetime1">
              <a:rPr lang="fr-FR" noProof="0" smtClean="0"/>
              <a:t>22/03/2019</a:t>
            </a:fld>
            <a:endParaRPr lang="fr-FR" noProof="0" dirty="0"/>
          </a:p>
        </p:txBody>
      </p:sp>
      <p:sp>
        <p:nvSpPr>
          <p:cNvPr id="5" name="Footer Placeholder 4"/>
          <p:cNvSpPr>
            <a:spLocks noGrp="1"/>
          </p:cNvSpPr>
          <p:nvPr>
            <p:ph type="ftr" sz="quarter" idx="3"/>
          </p:nvPr>
        </p:nvSpPr>
        <p:spPr>
          <a:xfrm>
            <a:off x="1087853" y="6272785"/>
            <a:ext cx="6326000" cy="365125"/>
          </a:xfrm>
          <a:prstGeom prst="rect">
            <a:avLst/>
          </a:prstGeom>
        </p:spPr>
        <p:txBody>
          <a:bodyPr vert="horz" lIns="91440" tIns="45720" rIns="91440" bIns="45720" rtlCol="0" anchor="ctr"/>
          <a:lstStyle>
            <a:lvl1pPr algn="l">
              <a:defRPr sz="1100">
                <a:solidFill>
                  <a:schemeClr val="tx2"/>
                </a:solidFill>
              </a:defRPr>
            </a:lvl1pPr>
          </a:lstStyle>
          <a:p>
            <a:pPr rtl="0"/>
            <a:r>
              <a:rPr lang="fr-FR" noProof="0" smtClean="0"/>
              <a:t>IHM 2.0</a:t>
            </a:r>
            <a:endParaRPr lang="fr-FR" noProof="0" dirty="0"/>
          </a:p>
        </p:txBody>
      </p:sp>
      <p:grpSp>
        <p:nvGrpSpPr>
          <p:cNvPr id="7" name="Group 6"/>
          <p:cNvGrpSpPr>
            <a:grpSpLocks noChangeAspect="1"/>
          </p:cNvGrpSpPr>
          <p:nvPr/>
        </p:nvGrpSpPr>
        <p:grpSpPr>
          <a:xfrm>
            <a:off x="11398756" y="6229681"/>
            <a:ext cx="457081"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08183" y="6272785"/>
            <a:ext cx="639913" cy="365125"/>
          </a:xfrm>
          <a:prstGeom prst="rect">
            <a:avLst/>
          </a:prstGeom>
        </p:spPr>
        <p:txBody>
          <a:bodyPr vert="horz" lIns="91440" tIns="45720" rIns="91440" bIns="45720" rtlCol="0" anchor="ctr"/>
          <a:lstStyle>
            <a:lvl1pPr algn="ctr">
              <a:defRPr sz="1400" b="1">
                <a:solidFill>
                  <a:srgbClr val="FFFFFF"/>
                </a:solidFill>
                <a:latin typeface="+mj-lt"/>
              </a:defRPr>
            </a:lvl1pPr>
          </a:lstStyle>
          <a:p>
            <a:pPr rtl="0"/>
            <a:fld id="{2A013F82-EE5E-44EE-A61D-E31C6657F26F}" type="slidenum">
              <a:rPr lang="fr-FR" noProof="0" smtClean="0"/>
              <a:pPr rtl="0"/>
              <a:t>‹N°›</a:t>
            </a:fld>
            <a:endParaRPr lang="fr-FR" noProof="0" dirty="0"/>
          </a:p>
        </p:txBody>
      </p:sp>
    </p:spTree>
    <p:extLst>
      <p:ext uri="{BB962C8B-B14F-4D97-AF65-F5344CB8AC3E}">
        <p14:creationId xmlns:p14="http://schemas.microsoft.com/office/powerpoint/2010/main" val="22997725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hdr="0"/>
  <p:txStyles>
    <p:titleStyle>
      <a:lvl1pPr algn="l" defTabSz="914126" rtl="0" eaLnBrk="1" latinLnBrk="0" hangingPunct="1">
        <a:lnSpc>
          <a:spcPct val="90000"/>
        </a:lnSpc>
        <a:spcBef>
          <a:spcPct val="0"/>
        </a:spcBef>
        <a:buNone/>
        <a:defRPr sz="5398"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25" indent="-182825" algn="l" defTabSz="914126" rtl="0" eaLnBrk="1" latinLnBrk="0" hangingPunct="1">
        <a:lnSpc>
          <a:spcPct val="90000"/>
        </a:lnSpc>
        <a:spcBef>
          <a:spcPts val="1200"/>
        </a:spcBef>
        <a:buClr>
          <a:schemeClr val="accent1">
            <a:lumMod val="75000"/>
          </a:schemeClr>
        </a:buClr>
        <a:buSzPct val="85000"/>
        <a:buFont typeface="Wingdings" pitchFamily="2" charset="2"/>
        <a:buChar char="§"/>
        <a:defRPr sz="1999" kern="1200">
          <a:solidFill>
            <a:schemeClr val="tx1"/>
          </a:solidFill>
          <a:latin typeface="+mn-lt"/>
          <a:ea typeface="+mn-ea"/>
          <a:cs typeface="+mn-cs"/>
        </a:defRPr>
      </a:lvl1pPr>
      <a:lvl2pPr marL="457063" indent="-182825"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799" kern="1200">
          <a:solidFill>
            <a:schemeClr val="tx1"/>
          </a:solidFill>
          <a:latin typeface="+mn-lt"/>
          <a:ea typeface="+mn-ea"/>
          <a:cs typeface="+mn-cs"/>
        </a:defRPr>
      </a:lvl2pPr>
      <a:lvl3pPr marL="731301" indent="-182825"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538" indent="-182825"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79776" indent="-182825"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599520" indent="-228531"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899430" indent="-228531"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199340" indent="-228531"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499250" indent="-228531"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2.png"/><Relationship Id="rId4" Type="http://schemas.openxmlformats.org/officeDocument/2006/relationships/hyperlink" Target="CYBATHLON%20-%20Comment%20contr&#244;ler%20un%20jeu%20vid&#233;o%20&#224;%20la%20force%20du%20cerveau%20.mp4" TargetMode="Externa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13.png"/><Relationship Id="rId4" Type="http://schemas.openxmlformats.org/officeDocument/2006/relationships/hyperlink" Target="videoplayback.mp4" TargetMode="Externa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14.png"/><Relationship Id="rId4" Type="http://schemas.openxmlformats.org/officeDocument/2006/relationships/hyperlink" Target="la%20minute%20IFA%20S05E11%20_%20Panasonic%20_%20le%20robot%20pressing%20qui%20lave,%20s&#232;che,%20plie,%20et%20range%20!.mp4" TargetMode="Externa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15.png"/><Relationship Id="rId5" Type="http://schemas.openxmlformats.org/officeDocument/2006/relationships/hyperlink" Target="Nouveau%20-%20La%20lumi&#232;re%20pour%20ouvrir%20les%20portes.mp4" TargetMode="External"/><Relationship Id="rId4" Type="http://schemas.openxmlformats.org/officeDocument/2006/relationships/notesSlide" Target="../notesSlides/notesSlide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https://martouf.ch/2010/02/futur-de-l-informatique-episode-9-interface-homme-machine-du-futur/" TargetMode="External"/><Relationship Id="rId2" Type="http://schemas.openxmlformats.org/officeDocument/2006/relationships/hyperlink" Target="http://www-clips.imag.fr/geod/User/jean.caelen/cours%20accessibles_fichiers/IntroIHM.pdf" TargetMode="External"/><Relationship Id="rId1" Type="http://schemas.openxmlformats.org/officeDocument/2006/relationships/slideLayout" Target="../slideLayouts/slideLayout4.xml"/><Relationship Id="rId6" Type="http://schemas.openxmlformats.org/officeDocument/2006/relationships/hyperlink" Target="https://www.futura-sciences.com/tech/actualites/technologie-interfaces-homme-machine-2020-15258/" TargetMode="External"/><Relationship Id="rId5" Type="http://schemas.openxmlformats.org/officeDocument/2006/relationships/hyperlink" Target="https://blogrecherche.wp.imt.fr/2018/02/05/interactions-homme-machine/" TargetMode="External"/><Relationship Id="rId4" Type="http://schemas.openxmlformats.org/officeDocument/2006/relationships/hyperlink" Target="http://projet.eu.org/pedago/sin/ICN/2nde/0-IHM.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884610" y="4630756"/>
            <a:ext cx="9721080" cy="1728192"/>
          </a:xfrm>
        </p:spPr>
        <p:txBody>
          <a:bodyPr rtlCol="0">
            <a:normAutofit fontScale="85000" lnSpcReduction="20000"/>
          </a:bodyPr>
          <a:lstStyle/>
          <a:p>
            <a:r>
              <a:rPr lang="fr-FR" cap="none" dirty="0" smtClean="0">
                <a:latin typeface="Times New Roman" panose="02020603050405020304" pitchFamily="18" charset="0"/>
                <a:cs typeface="Times New Roman" panose="02020603050405020304" pitchFamily="18" charset="0"/>
              </a:rPr>
              <a:t>Présenté par</a:t>
            </a:r>
            <a:r>
              <a:rPr lang="fr-FR" dirty="0" smtClean="0">
                <a:latin typeface="Times New Roman" panose="02020603050405020304" pitchFamily="18" charset="0"/>
                <a:cs typeface="Times New Roman" panose="02020603050405020304" pitchFamily="18" charset="0"/>
              </a:rPr>
              <a:t> </a:t>
            </a:r>
            <a:r>
              <a:rPr lang="fr-FR" cap="none" dirty="0" smtClean="0">
                <a:latin typeface="Times New Roman" panose="02020603050405020304" pitchFamily="18" charset="0"/>
                <a:cs typeface="Times New Roman" panose="02020603050405020304" pitchFamily="18" charset="0"/>
              </a:rPr>
              <a:t>Thinhinane</a:t>
            </a:r>
            <a:r>
              <a:rPr lang="fr-FR" dirty="0" smtClean="0">
                <a:latin typeface="Times New Roman" panose="02020603050405020304" pitchFamily="18" charset="0"/>
                <a:cs typeface="Times New Roman" panose="02020603050405020304" pitchFamily="18" charset="0"/>
              </a:rPr>
              <a:t> MECHAREK    </a:t>
            </a:r>
          </a:p>
          <a:p>
            <a:r>
              <a:rPr lang="fr-FR" dirty="0">
                <a:latin typeface="Times New Roman" panose="02020603050405020304" pitchFamily="18" charset="0"/>
                <a:cs typeface="Times New Roman" panose="02020603050405020304" pitchFamily="18" charset="0"/>
              </a:rPr>
              <a:t> </a:t>
            </a:r>
            <a:r>
              <a:rPr lang="fr-FR" dirty="0" smtClean="0">
                <a:latin typeface="Times New Roman" panose="02020603050405020304" pitchFamily="18" charset="0"/>
                <a:cs typeface="Times New Roman" panose="02020603050405020304" pitchFamily="18" charset="0"/>
              </a:rPr>
              <a:t>                   M2 EID²</a:t>
            </a:r>
          </a:p>
          <a:p>
            <a:r>
              <a:rPr lang="fr-FR" cap="none" dirty="0" smtClean="0">
                <a:latin typeface="Times New Roman" panose="02020603050405020304" pitchFamily="18" charset="0"/>
                <a:cs typeface="Times New Roman" panose="02020603050405020304" pitchFamily="18" charset="0"/>
              </a:rPr>
              <a:t>Enseignante : Catherine </a:t>
            </a:r>
            <a:r>
              <a:rPr lang="fr-FR" dirty="0" smtClean="0">
                <a:latin typeface="Times New Roman" panose="02020603050405020304" pitchFamily="18" charset="0"/>
                <a:cs typeface="Times New Roman" panose="02020603050405020304" pitchFamily="18" charset="0"/>
              </a:rPr>
              <a:t>Recanati                         </a:t>
            </a:r>
          </a:p>
          <a:p>
            <a:endParaRPr lang="fr-FR" dirty="0">
              <a:latin typeface="Times New Roman" panose="02020603050405020304" pitchFamily="18" charset="0"/>
              <a:cs typeface="Times New Roman" panose="02020603050405020304" pitchFamily="18" charset="0"/>
            </a:endParaRPr>
          </a:p>
          <a:p>
            <a:pPr algn="r"/>
            <a:r>
              <a:rPr lang="fr-FR" dirty="0" smtClean="0">
                <a:latin typeface="Times New Roman" panose="02020603050405020304" pitchFamily="18" charset="0"/>
                <a:cs typeface="Times New Roman" panose="02020603050405020304" pitchFamily="18" charset="0"/>
              </a:rPr>
              <a:t> 2018/2019</a:t>
            </a:r>
            <a:endParaRPr lang="fr-FR" dirty="0">
              <a:latin typeface="Times New Roman" panose="02020603050405020304" pitchFamily="18" charset="0"/>
              <a:cs typeface="Times New Roman" panose="02020603050405020304" pitchFamily="18" charset="0"/>
            </a:endParaRPr>
          </a:p>
        </p:txBody>
      </p:sp>
      <p:pic>
        <p:nvPicPr>
          <p:cNvPr id="9" name="Image 8"/>
          <p:cNvPicPr>
            <a:picLocks noChangeAspect="1"/>
          </p:cNvPicPr>
          <p:nvPr/>
        </p:nvPicPr>
        <p:blipFill>
          <a:blip r:embed="rId3"/>
          <a:stretch>
            <a:fillRect/>
          </a:stretch>
        </p:blipFill>
        <p:spPr>
          <a:xfrm>
            <a:off x="884610" y="1408940"/>
            <a:ext cx="10267990" cy="2884156"/>
          </a:xfrm>
          <a:prstGeom prst="rect">
            <a:avLst/>
          </a:prstGeom>
          <a:ln>
            <a:noFill/>
          </a:ln>
          <a:effectLst>
            <a:softEdge rad="112500"/>
          </a:effectLst>
        </p:spPr>
      </p:pic>
      <p:pic>
        <p:nvPicPr>
          <p:cNvPr id="10" name="Image 9"/>
          <p:cNvPicPr>
            <a:picLocks noChangeAspect="1"/>
          </p:cNvPicPr>
          <p:nvPr/>
        </p:nvPicPr>
        <p:blipFill>
          <a:blip r:embed="rId4"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8515711" y="-77650"/>
            <a:ext cx="3664726" cy="1378578"/>
          </a:xfrm>
          <a:prstGeom prst="rect">
            <a:avLst/>
          </a:prstGeom>
          <a:ln>
            <a:noFill/>
          </a:ln>
          <a:effectLst>
            <a:softEdge rad="112500"/>
          </a:effectLst>
        </p:spPr>
      </p:pic>
      <p:sp>
        <p:nvSpPr>
          <p:cNvPr id="2" name="Titre 1"/>
          <p:cNvSpPr>
            <a:spLocks noGrp="1"/>
          </p:cNvSpPr>
          <p:nvPr>
            <p:ph type="ctrTitle"/>
          </p:nvPr>
        </p:nvSpPr>
        <p:spPr>
          <a:xfrm>
            <a:off x="5745150" y="795457"/>
            <a:ext cx="10141766" cy="2895600"/>
          </a:xfrm>
        </p:spPr>
        <p:txBody>
          <a:bodyPr rtlCol="0">
            <a:normAutofit/>
          </a:bodyPr>
          <a:lstStyle/>
          <a:p>
            <a:pPr rtl="0"/>
            <a:r>
              <a:rPr lang="fr-FR" sz="5400" dirty="0" smtClean="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rPr>
              <a:t>IHM 2.0</a:t>
            </a:r>
            <a:endParaRPr lang="fr-FR" sz="5400" dirty="0">
              <a:solidFill>
                <a:schemeClr val="bg1">
                  <a:lumMod val="85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2144898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p:txBody>
          <a:bodyPr rtlCol="0">
            <a:normAutofit/>
          </a:bodyPr>
          <a:lstStyle/>
          <a:p>
            <a:pPr rtl="0"/>
            <a:r>
              <a:rPr lang="fr-FR" sz="8000" dirty="0" smtClean="0">
                <a:cs typeface="Times New Roman" panose="02020603050405020304" pitchFamily="18" charset="0"/>
              </a:rPr>
              <a:t>Plan </a:t>
            </a:r>
            <a:endParaRPr lang="fr-FR" sz="8000" dirty="0">
              <a:cs typeface="Times New Roman" panose="02020603050405020304" pitchFamily="18" charset="0"/>
            </a:endParaRPr>
          </a:p>
        </p:txBody>
      </p:sp>
      <p:sp>
        <p:nvSpPr>
          <p:cNvPr id="14" name="Espace réservé du contenu 13"/>
          <p:cNvSpPr>
            <a:spLocks noGrp="1"/>
          </p:cNvSpPr>
          <p:nvPr>
            <p:ph idx="1"/>
          </p:nvPr>
        </p:nvSpPr>
        <p:spPr>
          <a:xfrm>
            <a:off x="1069569" y="1844824"/>
            <a:ext cx="10055781" cy="4327376"/>
          </a:xfrm>
        </p:spPr>
        <p:txBody>
          <a:bodyPr rtlCol="0">
            <a:normAutofit/>
          </a:bodyPr>
          <a:lstStyle/>
          <a:p>
            <a:pPr lvl="0" rtl="0"/>
            <a:r>
              <a:rPr lang="fr-FR" sz="2400" dirty="0" smtClean="0">
                <a:cs typeface="Times New Roman" panose="02020603050405020304" pitchFamily="18" charset="0"/>
              </a:rPr>
              <a:t>Introduction</a:t>
            </a:r>
          </a:p>
          <a:p>
            <a:pPr lvl="0"/>
            <a:r>
              <a:rPr lang="fr-FR" sz="2400" dirty="0">
                <a:cs typeface="Times New Roman" panose="02020603050405020304" pitchFamily="18" charset="0"/>
              </a:rPr>
              <a:t>Définitions </a:t>
            </a:r>
            <a:endParaRPr lang="fr-FR" sz="2400" dirty="0" smtClean="0">
              <a:cs typeface="Times New Roman" panose="02020603050405020304" pitchFamily="18" charset="0"/>
            </a:endParaRPr>
          </a:p>
          <a:p>
            <a:pPr lvl="0"/>
            <a:r>
              <a:rPr lang="fr-FR" sz="2400" dirty="0"/>
              <a:t>Comment définit-on les interactions homme-machine </a:t>
            </a:r>
            <a:r>
              <a:rPr lang="fr-FR" sz="2400" dirty="0" smtClean="0"/>
              <a:t>?</a:t>
            </a:r>
          </a:p>
          <a:p>
            <a:pPr lvl="0"/>
            <a:r>
              <a:rPr lang="fr-FR" sz="2400" dirty="0" smtClean="0"/>
              <a:t>Comment </a:t>
            </a:r>
            <a:r>
              <a:rPr lang="fr-FR" sz="2400" dirty="0"/>
              <a:t>ont évolué les interactions homme-machine ?</a:t>
            </a:r>
            <a:endParaRPr lang="fr-FR" sz="2400" dirty="0" smtClean="0"/>
          </a:p>
          <a:p>
            <a:r>
              <a:rPr lang="fr-FR" sz="2400" dirty="0"/>
              <a:t>Paradigmes </a:t>
            </a:r>
            <a:r>
              <a:rPr lang="fr-FR" sz="2400" dirty="0" smtClean="0"/>
              <a:t>d'interfaces</a:t>
            </a:r>
          </a:p>
          <a:p>
            <a:r>
              <a:rPr lang="fr-FR" sz="2400" dirty="0"/>
              <a:t>L</a:t>
            </a:r>
            <a:r>
              <a:rPr lang="fr-FR" sz="2400" dirty="0" smtClean="0"/>
              <a:t>es types d’interfaces H-M</a:t>
            </a:r>
          </a:p>
          <a:p>
            <a:r>
              <a:rPr lang="fr-FR" sz="2400" dirty="0" smtClean="0"/>
              <a:t>Les IHM d’aujourd’hui</a:t>
            </a:r>
          </a:p>
          <a:p>
            <a:r>
              <a:rPr lang="fr-FR" sz="2400" dirty="0" smtClean="0"/>
              <a:t>Les </a:t>
            </a:r>
            <a:r>
              <a:rPr lang="fr-FR" sz="2400" dirty="0"/>
              <a:t>IHM de </a:t>
            </a:r>
            <a:r>
              <a:rPr lang="fr-FR" sz="2400" dirty="0" smtClean="0"/>
              <a:t>demain</a:t>
            </a:r>
          </a:p>
          <a:p>
            <a:r>
              <a:rPr lang="fr-FR" sz="2400" dirty="0"/>
              <a:t>conclusion</a:t>
            </a:r>
            <a:endParaRPr lang="fr-FR" sz="2400" dirty="0" smtClean="0"/>
          </a:p>
          <a:p>
            <a:endParaRPr lang="fr-FR" sz="2000" b="1" dirty="0" smtClean="0"/>
          </a:p>
          <a:p>
            <a:endParaRPr lang="fr-FR" sz="2000" b="1" dirty="0" smtClean="0"/>
          </a:p>
          <a:p>
            <a:endParaRPr lang="fr-FR" dirty="0"/>
          </a:p>
          <a:p>
            <a:pPr lvl="0"/>
            <a:endParaRPr lang="fr-FR" sz="2000" b="1" dirty="0" smtClean="0"/>
          </a:p>
          <a:p>
            <a:pPr lvl="0"/>
            <a:endParaRPr lang="fr-FR" dirty="0" smtClean="0">
              <a:latin typeface="Times New Roman" panose="02020603050405020304" pitchFamily="18" charset="0"/>
              <a:cs typeface="Times New Roman" panose="02020603050405020304" pitchFamily="18" charset="0"/>
            </a:endParaRPr>
          </a:p>
          <a:p>
            <a:pPr lvl="0"/>
            <a:endParaRPr lang="fr-FR" dirty="0" smtClean="0">
              <a:latin typeface="Times New Roman" panose="02020603050405020304" pitchFamily="18" charset="0"/>
              <a:cs typeface="Times New Roman" panose="02020603050405020304" pitchFamily="18" charset="0"/>
            </a:endParaRPr>
          </a:p>
          <a:p>
            <a:pPr lvl="0" rtl="0"/>
            <a:endParaRPr lang="fr-FR" dirty="0" smtClean="0">
              <a:latin typeface="Times New Roman" panose="02020603050405020304" pitchFamily="18" charset="0"/>
              <a:cs typeface="Times New Roman" panose="02020603050405020304" pitchFamily="18" charset="0"/>
            </a:endParaRPr>
          </a:p>
        </p:txBody>
      </p:sp>
      <p:sp>
        <p:nvSpPr>
          <p:cNvPr id="2" name="Espace réservé de la date 1"/>
          <p:cNvSpPr>
            <a:spLocks noGrp="1"/>
          </p:cNvSpPr>
          <p:nvPr>
            <p:ph type="dt" sz="half" idx="10"/>
          </p:nvPr>
        </p:nvSpPr>
        <p:spPr/>
        <p:txBody>
          <a:bodyPr/>
          <a:lstStyle/>
          <a:p>
            <a:pPr rtl="0"/>
            <a:fld id="{AAD06899-F326-413C-B4AE-7374BE37D30C}" type="datetime1">
              <a:rPr lang="fr-FR" noProof="0" smtClean="0"/>
              <a:t>22/03/2019</a:t>
            </a:fld>
            <a:endParaRPr lang="fr-FR" noProof="0" dirty="0"/>
          </a:p>
        </p:txBody>
      </p:sp>
      <p:sp>
        <p:nvSpPr>
          <p:cNvPr id="3" name="Espace réservé du pied de page 2"/>
          <p:cNvSpPr>
            <a:spLocks noGrp="1"/>
          </p:cNvSpPr>
          <p:nvPr>
            <p:ph type="ftr" sz="quarter" idx="11"/>
          </p:nvPr>
        </p:nvSpPr>
        <p:spPr/>
        <p:txBody>
          <a:bodyPr/>
          <a:lstStyle/>
          <a:p>
            <a:pPr rtl="0"/>
            <a:r>
              <a:rPr lang="fr-FR" smtClean="0"/>
              <a:t>IHM 2.0</a:t>
            </a:r>
            <a:endParaRPr lang="fr-FR" noProof="0" dirty="0"/>
          </a:p>
        </p:txBody>
      </p:sp>
      <p:sp>
        <p:nvSpPr>
          <p:cNvPr id="6" name="Espace réservé du numéro de diapositive 5"/>
          <p:cNvSpPr>
            <a:spLocks noGrp="1"/>
          </p:cNvSpPr>
          <p:nvPr>
            <p:ph type="sldNum" sz="quarter" idx="12"/>
          </p:nvPr>
        </p:nvSpPr>
        <p:spPr/>
        <p:txBody>
          <a:bodyPr/>
          <a:lstStyle/>
          <a:p>
            <a:pPr rtl="0"/>
            <a:fld id="{2A013F82-EE5E-44EE-A61D-E31C6657F26F}" type="slidenum">
              <a:rPr lang="fr-FR" noProof="0" smtClean="0"/>
              <a:t>2</a:t>
            </a:fld>
            <a:endParaRPr lang="fr-FR" noProof="0" dirty="0"/>
          </a:p>
        </p:txBody>
      </p:sp>
    </p:spTree>
    <p:extLst>
      <p:ext uri="{BB962C8B-B14F-4D97-AF65-F5344CB8AC3E}">
        <p14:creationId xmlns:p14="http://schemas.microsoft.com/office/powerpoint/2010/main" val="1994694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a:xfrm>
            <a:off x="1512803" y="8057"/>
            <a:ext cx="9144001" cy="1371600"/>
          </a:xfrm>
        </p:spPr>
        <p:txBody>
          <a:bodyPr rtlCol="0">
            <a:normAutofit/>
          </a:bodyPr>
          <a:lstStyle/>
          <a:p>
            <a:pPr rtl="0"/>
            <a:r>
              <a:rPr lang="fr-FR" sz="5400" dirty="0" smtClean="0">
                <a:cs typeface="Times New Roman" panose="02020603050405020304" pitchFamily="18" charset="0"/>
              </a:rPr>
              <a:t>introduction</a:t>
            </a:r>
            <a:endParaRPr lang="fr-FR" sz="5400" dirty="0">
              <a:cs typeface="Times New Roman" panose="02020603050405020304" pitchFamily="18" charset="0"/>
            </a:endParaRPr>
          </a:p>
        </p:txBody>
      </p:sp>
      <p:sp>
        <p:nvSpPr>
          <p:cNvPr id="2" name="Espace réservé du contenu 1"/>
          <p:cNvSpPr>
            <a:spLocks noGrp="1"/>
          </p:cNvSpPr>
          <p:nvPr>
            <p:ph idx="1"/>
          </p:nvPr>
        </p:nvSpPr>
        <p:spPr>
          <a:xfrm>
            <a:off x="1512803" y="1484784"/>
            <a:ext cx="9478153" cy="4896544"/>
          </a:xfrm>
        </p:spPr>
        <p:txBody>
          <a:bodyPr>
            <a:normAutofit/>
          </a:bodyPr>
          <a:lstStyle/>
          <a:p>
            <a:pPr marL="0" indent="0" algn="just">
              <a:buNone/>
            </a:pPr>
            <a:r>
              <a:rPr lang="fr-FR" dirty="0"/>
              <a:t>De nos jours, l’ordinateur personnel est une machine populaire qui est utilisée par la majorité des individus du monde développé et qui met entre leurs mains la puissance de l’informatique. Dans ce monde si dépendant de la machine une communication efficace avec celle-ci est vitale. C’est pourquoi le domaine de l’interface Homme-machine est important</a:t>
            </a:r>
            <a:r>
              <a:rPr lang="fr-FR" dirty="0" smtClean="0"/>
              <a:t>.</a:t>
            </a:r>
          </a:p>
          <a:p>
            <a:pPr marL="0" indent="0" algn="just">
              <a:buNone/>
            </a:pPr>
            <a:r>
              <a:rPr lang="fr-FR" dirty="0" smtClean="0"/>
              <a:t>L’Homme </a:t>
            </a:r>
            <a:r>
              <a:rPr lang="fr-FR" dirty="0"/>
              <a:t>est toujours à la recherche d’une « interface parfaite » qui permettrait une utilisation simple et intuitive avec les machines dont il procède.</a:t>
            </a:r>
            <a:br>
              <a:rPr lang="fr-FR" dirty="0"/>
            </a:br>
            <a:r>
              <a:rPr lang="fr-FR" dirty="0"/>
              <a:t>Les machines se développent à une vitesse rarement vue </a:t>
            </a:r>
            <a:r>
              <a:rPr lang="fr-FR" dirty="0" smtClean="0"/>
              <a:t>auparavant.</a:t>
            </a:r>
          </a:p>
          <a:p>
            <a:pPr marL="0" indent="0" algn="just">
              <a:buNone/>
            </a:pPr>
            <a:r>
              <a:rPr lang="fr-FR" dirty="0" smtClean="0"/>
              <a:t>L’interface </a:t>
            </a:r>
            <a:r>
              <a:rPr lang="fr-FR" dirty="0"/>
              <a:t>Homme-machine a donc pour but de simplifier l’interaction entre l’utilisateur et la machine malgré sa complexité.</a:t>
            </a:r>
            <a:endParaRPr lang="fr-FR"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fr-FR" b="1" u="sng" dirty="0"/>
              <a:t>Problématiques :</a:t>
            </a:r>
            <a:r>
              <a:rPr lang="fr-FR" b="1" dirty="0"/>
              <a:t> </a:t>
            </a:r>
            <a:r>
              <a:rPr lang="fr-FR" dirty="0"/>
              <a:t>-  Jusqu’où la technologie va-t-elle évoluer?</a:t>
            </a:r>
            <a:endParaRPr lang="fr-FR" u="sng" dirty="0"/>
          </a:p>
          <a:p>
            <a:pPr marL="0" indent="0">
              <a:buNone/>
            </a:pPr>
            <a:r>
              <a:rPr lang="fr-FR" dirty="0"/>
              <a:t>		     </a:t>
            </a:r>
            <a:r>
              <a:rPr lang="fr-FR" dirty="0" smtClean="0"/>
              <a:t>      </a:t>
            </a:r>
            <a:r>
              <a:rPr lang="fr-FR" dirty="0"/>
              <a:t>- L’humain atteindra-t-il ses limites?</a:t>
            </a:r>
          </a:p>
          <a:p>
            <a:pPr marL="0" indent="0" algn="just">
              <a:buNone/>
            </a:pPr>
            <a:endParaRPr lang="fr-FR" dirty="0">
              <a:latin typeface="Times New Roman" panose="02020603050405020304" pitchFamily="18" charset="0"/>
              <a:cs typeface="Times New Roman" panose="02020603050405020304" pitchFamily="18" charset="0"/>
            </a:endParaRPr>
          </a:p>
        </p:txBody>
      </p:sp>
      <p:sp>
        <p:nvSpPr>
          <p:cNvPr id="3" name="Espace réservé de la date 2"/>
          <p:cNvSpPr>
            <a:spLocks noGrp="1"/>
          </p:cNvSpPr>
          <p:nvPr>
            <p:ph type="dt" sz="half" idx="10"/>
          </p:nvPr>
        </p:nvSpPr>
        <p:spPr/>
        <p:txBody>
          <a:bodyPr/>
          <a:lstStyle/>
          <a:p>
            <a:pPr rtl="0"/>
            <a:fld id="{10F3DF3B-E6F4-4C5D-B9EF-11F0198066FD}" type="datetime1">
              <a:rPr lang="fr-FR" noProof="0" smtClean="0"/>
              <a:t>22/03/2019</a:t>
            </a:fld>
            <a:endParaRPr lang="fr-FR" noProof="0" dirty="0"/>
          </a:p>
        </p:txBody>
      </p:sp>
      <p:sp>
        <p:nvSpPr>
          <p:cNvPr id="4" name="Espace réservé du pied de page 3"/>
          <p:cNvSpPr>
            <a:spLocks noGrp="1"/>
          </p:cNvSpPr>
          <p:nvPr>
            <p:ph type="ftr" sz="quarter" idx="11"/>
          </p:nvPr>
        </p:nvSpPr>
        <p:spPr/>
        <p:txBody>
          <a:bodyPr/>
          <a:lstStyle/>
          <a:p>
            <a:pPr rtl="0"/>
            <a:r>
              <a:rPr lang="fr-FR" noProof="0" smtClean="0"/>
              <a:t>IHM 2.0</a:t>
            </a:r>
            <a:endParaRPr lang="fr-FR" noProof="0" dirty="0"/>
          </a:p>
        </p:txBody>
      </p:sp>
      <p:sp>
        <p:nvSpPr>
          <p:cNvPr id="5" name="Espace réservé du numéro de diapositive 4"/>
          <p:cNvSpPr>
            <a:spLocks noGrp="1"/>
          </p:cNvSpPr>
          <p:nvPr>
            <p:ph type="sldNum" sz="quarter" idx="12"/>
          </p:nvPr>
        </p:nvSpPr>
        <p:spPr/>
        <p:txBody>
          <a:bodyPr/>
          <a:lstStyle/>
          <a:p>
            <a:pPr rtl="0"/>
            <a:fld id="{2A013F82-EE5E-44EE-A61D-E31C6657F26F}" type="slidenum">
              <a:rPr lang="fr-FR" noProof="0" smtClean="0"/>
              <a:t>3</a:t>
            </a:fld>
            <a:endParaRPr lang="fr-FR" noProof="0" dirty="0"/>
          </a:p>
        </p:txBody>
      </p:sp>
    </p:spTree>
    <p:extLst>
      <p:ext uri="{BB962C8B-B14F-4D97-AF65-F5344CB8AC3E}">
        <p14:creationId xmlns:p14="http://schemas.microsoft.com/office/powerpoint/2010/main" val="3106206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re 12"/>
          <p:cNvSpPr>
            <a:spLocks noGrp="1"/>
          </p:cNvSpPr>
          <p:nvPr>
            <p:ph type="title"/>
          </p:nvPr>
        </p:nvSpPr>
        <p:spPr>
          <a:xfrm>
            <a:off x="1512803" y="8057"/>
            <a:ext cx="9144001" cy="1371600"/>
          </a:xfrm>
        </p:spPr>
        <p:txBody>
          <a:bodyPr rtlCol="0"/>
          <a:lstStyle/>
          <a:p>
            <a:pPr rtl="0"/>
            <a:r>
              <a:rPr lang="fr-FR" dirty="0" smtClean="0">
                <a:cs typeface="Times New Roman" panose="02020603050405020304" pitchFamily="18" charset="0"/>
              </a:rPr>
              <a:t>Définitions </a:t>
            </a:r>
            <a:endParaRPr lang="fr-FR" dirty="0">
              <a:cs typeface="Times New Roman" panose="02020603050405020304" pitchFamily="18" charset="0"/>
            </a:endParaRPr>
          </a:p>
        </p:txBody>
      </p:sp>
      <p:sp>
        <p:nvSpPr>
          <p:cNvPr id="2" name="Espace réservé du contenu 1"/>
          <p:cNvSpPr>
            <a:spLocks noGrp="1"/>
          </p:cNvSpPr>
          <p:nvPr>
            <p:ph idx="1"/>
          </p:nvPr>
        </p:nvSpPr>
        <p:spPr>
          <a:xfrm>
            <a:off x="1345726" y="1722814"/>
            <a:ext cx="9962457" cy="4896544"/>
          </a:xfrm>
        </p:spPr>
        <p:txBody>
          <a:bodyPr>
            <a:normAutofit/>
          </a:bodyPr>
          <a:lstStyle/>
          <a:p>
            <a:pPr marL="285750" indent="-285750" algn="just">
              <a:buFont typeface="Arial" panose="020B0604020202020204" pitchFamily="34" charset="0"/>
              <a:buChar char="•"/>
            </a:pPr>
            <a:r>
              <a:rPr lang="fr-FR" sz="2800" u="sng" dirty="0" smtClean="0"/>
              <a:t>IHM </a:t>
            </a:r>
            <a:r>
              <a:rPr lang="fr-FR" sz="2800" u="sng" dirty="0"/>
              <a:t>:</a:t>
            </a:r>
            <a:r>
              <a:rPr lang="fr-FR" sz="2800" dirty="0"/>
              <a:t> </a:t>
            </a:r>
            <a:r>
              <a:rPr lang="fr-FR" sz="2800" dirty="0" smtClean="0"/>
              <a:t>Interaction / Interfaces </a:t>
            </a:r>
            <a:r>
              <a:rPr lang="fr-FR" sz="2800" dirty="0"/>
              <a:t>Homme </a:t>
            </a:r>
            <a:r>
              <a:rPr lang="fr-FR" sz="2800" dirty="0" smtClean="0"/>
              <a:t>Machines.</a:t>
            </a:r>
          </a:p>
          <a:p>
            <a:pPr marL="0" indent="0" algn="just">
              <a:buNone/>
            </a:pPr>
            <a:endParaRPr lang="fr-FR" sz="2800" dirty="0"/>
          </a:p>
          <a:p>
            <a:pPr marL="285750" indent="-285750" algn="just">
              <a:buFont typeface="Arial" panose="020B0604020202020204" pitchFamily="34" charset="0"/>
              <a:buChar char="•"/>
            </a:pPr>
            <a:r>
              <a:rPr lang="fr-FR" sz="2800" u="sng" dirty="0" smtClean="0"/>
              <a:t>Interface H-M </a:t>
            </a:r>
            <a:endParaRPr lang="fr-FR" sz="2800" u="sng" dirty="0" smtClean="0"/>
          </a:p>
          <a:p>
            <a:pPr marL="0" indent="0" algn="just">
              <a:buNone/>
            </a:pPr>
            <a:endParaRPr lang="fr-FR" sz="2800" dirty="0" smtClean="0"/>
          </a:p>
          <a:p>
            <a:pPr marL="285750" indent="-285750" algn="just">
              <a:buFont typeface="Arial" panose="020B0604020202020204" pitchFamily="34" charset="0"/>
              <a:buChar char="•"/>
            </a:pPr>
            <a:r>
              <a:rPr lang="fr-FR" sz="2800" u="sng" dirty="0"/>
              <a:t>I</a:t>
            </a:r>
            <a:r>
              <a:rPr lang="fr-FR" sz="2800" u="sng" dirty="0" smtClean="0"/>
              <a:t>nteraction H-M</a:t>
            </a:r>
            <a:endParaRPr lang="fr-FR" sz="2800" dirty="0"/>
          </a:p>
        </p:txBody>
      </p:sp>
      <p:sp>
        <p:nvSpPr>
          <p:cNvPr id="3" name="Espace réservé de la date 2"/>
          <p:cNvSpPr>
            <a:spLocks noGrp="1"/>
          </p:cNvSpPr>
          <p:nvPr>
            <p:ph type="dt" sz="half" idx="10"/>
          </p:nvPr>
        </p:nvSpPr>
        <p:spPr/>
        <p:txBody>
          <a:bodyPr/>
          <a:lstStyle/>
          <a:p>
            <a:pPr rtl="0"/>
            <a:fld id="{3C207906-C44E-4049-ADDC-A2EFEAF86C49}" type="datetime1">
              <a:rPr lang="fr-FR" noProof="0" smtClean="0"/>
              <a:t>22/03/2019</a:t>
            </a:fld>
            <a:endParaRPr lang="fr-FR" noProof="0" dirty="0"/>
          </a:p>
        </p:txBody>
      </p:sp>
      <p:sp>
        <p:nvSpPr>
          <p:cNvPr id="4" name="Espace réservé du pied de page 3"/>
          <p:cNvSpPr>
            <a:spLocks noGrp="1"/>
          </p:cNvSpPr>
          <p:nvPr>
            <p:ph type="ftr" sz="quarter" idx="11"/>
          </p:nvPr>
        </p:nvSpPr>
        <p:spPr/>
        <p:txBody>
          <a:bodyPr/>
          <a:lstStyle/>
          <a:p>
            <a:pPr rtl="0"/>
            <a:r>
              <a:rPr lang="fr-FR" noProof="0" smtClean="0"/>
              <a:t>IHM 2.0</a:t>
            </a:r>
            <a:endParaRPr lang="fr-FR" noProof="0" dirty="0"/>
          </a:p>
        </p:txBody>
      </p:sp>
      <p:sp>
        <p:nvSpPr>
          <p:cNvPr id="5" name="Espace réservé du numéro de diapositive 4"/>
          <p:cNvSpPr>
            <a:spLocks noGrp="1"/>
          </p:cNvSpPr>
          <p:nvPr>
            <p:ph type="sldNum" sz="quarter" idx="12"/>
          </p:nvPr>
        </p:nvSpPr>
        <p:spPr/>
        <p:txBody>
          <a:bodyPr/>
          <a:lstStyle/>
          <a:p>
            <a:pPr rtl="0"/>
            <a:fld id="{2A013F82-EE5E-44EE-A61D-E31C6657F26F}" type="slidenum">
              <a:rPr lang="fr-FR" noProof="0" smtClean="0"/>
              <a:t>4</a:t>
            </a:fld>
            <a:endParaRPr lang="fr-FR" noProof="0" dirty="0"/>
          </a:p>
        </p:txBody>
      </p:sp>
    </p:spTree>
    <p:extLst>
      <p:ext uri="{BB962C8B-B14F-4D97-AF65-F5344CB8AC3E}">
        <p14:creationId xmlns:p14="http://schemas.microsoft.com/office/powerpoint/2010/main" val="873156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3600" b="1" dirty="0"/>
              <a:t>Comment définit-on les interactions homme-machine ?</a:t>
            </a:r>
            <a:r>
              <a:rPr lang="fr-FR" dirty="0"/>
              <a:t/>
            </a:r>
            <a:br>
              <a:rPr lang="fr-FR" dirty="0"/>
            </a:br>
            <a:endParaRPr lang="fr-FR" dirty="0"/>
          </a:p>
        </p:txBody>
      </p:sp>
      <p:sp>
        <p:nvSpPr>
          <p:cNvPr id="3" name="Espace réservé du contenu 2"/>
          <p:cNvSpPr>
            <a:spLocks noGrp="1"/>
          </p:cNvSpPr>
          <p:nvPr>
            <p:ph sz="half" idx="1"/>
          </p:nvPr>
        </p:nvSpPr>
        <p:spPr>
          <a:xfrm>
            <a:off x="1069568" y="1700809"/>
            <a:ext cx="10425443" cy="4571976"/>
          </a:xfrm>
        </p:spPr>
        <p:txBody>
          <a:bodyPr>
            <a:normAutofit/>
          </a:bodyPr>
          <a:lstStyle/>
          <a:p>
            <a:pPr algn="just"/>
            <a:r>
              <a:rPr lang="fr-FR" sz="2400" dirty="0"/>
              <a:t>Les interactions homme-machine concernent toutes les interactions entre humains et dispositifs électroniques ou informatiques, et également les interactions entre humains via ces </a:t>
            </a:r>
            <a:r>
              <a:rPr lang="fr-FR" sz="2400" dirty="0" smtClean="0"/>
              <a:t>dispositifs.</a:t>
            </a:r>
          </a:p>
          <a:p>
            <a:pPr algn="just"/>
            <a:r>
              <a:rPr lang="fr-FR" sz="2400" dirty="0"/>
              <a:t> L’étude de ces interactions est très vaste, avec des applications dans quasiment tous les domaines. Il s’agit de mettre au point des machines capables de représenter des données que l’utilisateur </a:t>
            </a:r>
            <a:r>
              <a:rPr lang="fr-FR" sz="2400" dirty="0" smtClean="0"/>
              <a:t>puisse interpréter, </a:t>
            </a:r>
            <a:r>
              <a:rPr lang="fr-FR" sz="2400" dirty="0"/>
              <a:t>et de permettre à l’utilisateur d’interagir intuitivement avec ces données</a:t>
            </a:r>
            <a:r>
              <a:rPr lang="fr-FR" sz="2400" dirty="0" smtClean="0"/>
              <a:t>.</a:t>
            </a:r>
          </a:p>
          <a:p>
            <a:pPr algn="just"/>
            <a:r>
              <a:rPr lang="fr-FR" sz="2400" dirty="0"/>
              <a:t>Dans les interactions homme-machine, on distingue les données de sortie, ce qui est envoyé par la machine vers l’humain, et les données d’entrée, ce qui va de l’humain à la machine. </a:t>
            </a:r>
          </a:p>
        </p:txBody>
      </p:sp>
      <p:sp>
        <p:nvSpPr>
          <p:cNvPr id="5" name="Espace réservé de la date 4"/>
          <p:cNvSpPr>
            <a:spLocks noGrp="1"/>
          </p:cNvSpPr>
          <p:nvPr>
            <p:ph type="dt" sz="half" idx="10"/>
          </p:nvPr>
        </p:nvSpPr>
        <p:spPr/>
        <p:txBody>
          <a:bodyPr/>
          <a:lstStyle/>
          <a:p>
            <a:pPr rtl="0"/>
            <a:fld id="{964D587F-0D98-4D23-9C29-9E7FF4BE3095}" type="datetime1">
              <a:rPr lang="fr-FR" noProof="0" smtClean="0"/>
              <a:t>22/03/2019</a:t>
            </a:fld>
            <a:endParaRPr lang="fr-FR" noProof="0" dirty="0"/>
          </a:p>
        </p:txBody>
      </p:sp>
      <p:sp>
        <p:nvSpPr>
          <p:cNvPr id="6" name="Espace réservé du pied de page 5"/>
          <p:cNvSpPr>
            <a:spLocks noGrp="1"/>
          </p:cNvSpPr>
          <p:nvPr>
            <p:ph type="ftr" sz="quarter" idx="11"/>
          </p:nvPr>
        </p:nvSpPr>
        <p:spPr/>
        <p:txBody>
          <a:bodyPr/>
          <a:lstStyle/>
          <a:p>
            <a:pPr rtl="0"/>
            <a:r>
              <a:rPr lang="fr-FR" noProof="0" smtClean="0"/>
              <a:t>IHM 2.0</a:t>
            </a:r>
            <a:endParaRPr lang="fr-FR" noProof="0" dirty="0"/>
          </a:p>
        </p:txBody>
      </p:sp>
      <p:sp>
        <p:nvSpPr>
          <p:cNvPr id="7" name="Espace réservé du numéro de diapositive 6"/>
          <p:cNvSpPr>
            <a:spLocks noGrp="1"/>
          </p:cNvSpPr>
          <p:nvPr>
            <p:ph type="sldNum" sz="quarter" idx="12"/>
          </p:nvPr>
        </p:nvSpPr>
        <p:spPr/>
        <p:txBody>
          <a:bodyPr/>
          <a:lstStyle/>
          <a:p>
            <a:pPr rtl="0"/>
            <a:fld id="{2A013F82-EE5E-44EE-A61D-E31C6657F26F}" type="slidenum">
              <a:rPr lang="fr-FR" noProof="0" smtClean="0"/>
              <a:t>5</a:t>
            </a:fld>
            <a:endParaRPr lang="fr-FR" noProof="0" dirty="0"/>
          </a:p>
        </p:txBody>
      </p:sp>
    </p:spTree>
    <p:extLst>
      <p:ext uri="{BB962C8B-B14F-4D97-AF65-F5344CB8AC3E}">
        <p14:creationId xmlns:p14="http://schemas.microsoft.com/office/powerpoint/2010/main" val="371001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33891" y="484631"/>
            <a:ext cx="10055781" cy="1609344"/>
          </a:xfrm>
        </p:spPr>
        <p:txBody>
          <a:bodyPr>
            <a:normAutofit fontScale="90000"/>
          </a:bodyPr>
          <a:lstStyle/>
          <a:p>
            <a:r>
              <a:rPr lang="fr-FR" sz="4000" b="1" dirty="0"/>
              <a:t>Comment ont évolué les interactions homme-machine ?</a:t>
            </a:r>
            <a:r>
              <a:rPr lang="fr-FR" dirty="0"/>
              <a:t/>
            </a:r>
            <a:br>
              <a:rPr lang="fr-FR" dirty="0"/>
            </a:br>
            <a:endParaRPr lang="fr-FR" dirty="0"/>
          </a:p>
        </p:txBody>
      </p:sp>
      <p:sp>
        <p:nvSpPr>
          <p:cNvPr id="3" name="Espace réservé du contenu 2"/>
          <p:cNvSpPr>
            <a:spLocks noGrp="1"/>
          </p:cNvSpPr>
          <p:nvPr>
            <p:ph sz="half" idx="1"/>
          </p:nvPr>
        </p:nvSpPr>
        <p:spPr>
          <a:xfrm>
            <a:off x="1069569" y="1700807"/>
            <a:ext cx="10238614" cy="4571977"/>
          </a:xfrm>
        </p:spPr>
        <p:txBody>
          <a:bodyPr/>
          <a:lstStyle/>
          <a:p>
            <a:pPr algn="just"/>
            <a:r>
              <a:rPr lang="fr-FR" dirty="0" smtClean="0"/>
              <a:t>Retournons quelques années en arrière, dans les années 50… A l’époque, les dispositifs informatiques étaient des centres de calcul : des machines fixes, très encombrantes, délocalisées dans des laboratoires spécialisés. C’était les humains qui devaient s’adapter à ces ordinateurs : vous deviez apprendre leur langage et être un expert du domaine pour espérer interagir avec eux…</a:t>
            </a:r>
          </a:p>
          <a:p>
            <a:pPr algn="just"/>
            <a:r>
              <a:rPr lang="fr-FR" dirty="0" smtClean="0"/>
              <a:t>L’étape suivante a été l’ordinateur personnel, notamment le </a:t>
            </a:r>
            <a:r>
              <a:rPr lang="fr-FR" dirty="0" err="1" smtClean="0"/>
              <a:t>MacIntosh</a:t>
            </a:r>
            <a:r>
              <a:rPr lang="fr-FR" dirty="0" smtClean="0"/>
              <a:t>, en 1984. Cela a été un véritable choc ! L’ordinateur vous appartient, il est dans votre bureau, chez vous.</a:t>
            </a:r>
          </a:p>
          <a:p>
            <a:pPr algn="just"/>
            <a:r>
              <a:rPr lang="fr-FR" dirty="0"/>
              <a:t> depuis les années 2000, on constate une miniaturisation des machines, la véritable rupture arrive avec </a:t>
            </a:r>
            <a:r>
              <a:rPr lang="fr-FR" dirty="0" err="1"/>
              <a:t>l’Iphone</a:t>
            </a:r>
            <a:r>
              <a:rPr lang="fr-FR" dirty="0"/>
              <a:t> en 2007.  C’est un nouveau paradigme, qui redéfinit en profondeur l’interface homme-machine, avec pour principal objectif de la rendre la plus adaptée possible à l’humain. </a:t>
            </a:r>
          </a:p>
        </p:txBody>
      </p:sp>
      <p:sp>
        <p:nvSpPr>
          <p:cNvPr id="5" name="Espace réservé de la date 4"/>
          <p:cNvSpPr>
            <a:spLocks noGrp="1"/>
          </p:cNvSpPr>
          <p:nvPr>
            <p:ph type="dt" sz="half" idx="10"/>
          </p:nvPr>
        </p:nvSpPr>
        <p:spPr/>
        <p:txBody>
          <a:bodyPr/>
          <a:lstStyle/>
          <a:p>
            <a:pPr rtl="0"/>
            <a:fld id="{4D7ED2BC-300F-42B8-800F-42881B1089AE}" type="datetime1">
              <a:rPr lang="fr-FR" noProof="0" smtClean="0"/>
              <a:t>22/03/2019</a:t>
            </a:fld>
            <a:endParaRPr lang="fr-FR" noProof="0" dirty="0"/>
          </a:p>
        </p:txBody>
      </p:sp>
      <p:sp>
        <p:nvSpPr>
          <p:cNvPr id="6" name="Espace réservé du pied de page 5"/>
          <p:cNvSpPr>
            <a:spLocks noGrp="1"/>
          </p:cNvSpPr>
          <p:nvPr>
            <p:ph type="ftr" sz="quarter" idx="11"/>
          </p:nvPr>
        </p:nvSpPr>
        <p:spPr/>
        <p:txBody>
          <a:bodyPr/>
          <a:lstStyle/>
          <a:p>
            <a:pPr rtl="0"/>
            <a:r>
              <a:rPr lang="fr-FR" noProof="0" smtClean="0"/>
              <a:t>IHM 2.0</a:t>
            </a:r>
            <a:endParaRPr lang="fr-FR" noProof="0" dirty="0"/>
          </a:p>
        </p:txBody>
      </p:sp>
      <p:sp>
        <p:nvSpPr>
          <p:cNvPr id="7" name="Espace réservé du numéro de diapositive 6"/>
          <p:cNvSpPr>
            <a:spLocks noGrp="1"/>
          </p:cNvSpPr>
          <p:nvPr>
            <p:ph type="sldNum" sz="quarter" idx="12"/>
          </p:nvPr>
        </p:nvSpPr>
        <p:spPr/>
        <p:txBody>
          <a:bodyPr/>
          <a:lstStyle/>
          <a:p>
            <a:pPr rtl="0"/>
            <a:fld id="{2A013F82-EE5E-44EE-A61D-E31C6657F26F}" type="slidenum">
              <a:rPr lang="fr-FR" noProof="0" smtClean="0"/>
              <a:t>6</a:t>
            </a:fld>
            <a:endParaRPr lang="fr-FR" noProof="0" dirty="0"/>
          </a:p>
        </p:txBody>
      </p:sp>
    </p:spTree>
    <p:extLst>
      <p:ext uri="{BB962C8B-B14F-4D97-AF65-F5344CB8AC3E}">
        <p14:creationId xmlns:p14="http://schemas.microsoft.com/office/powerpoint/2010/main" val="1163541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Paradigmes d'interfaces</a:t>
            </a:r>
            <a:br>
              <a:rPr lang="fr-FR" dirty="0"/>
            </a:br>
            <a:endParaRPr lang="fr-FR" dirty="0"/>
          </a:p>
        </p:txBody>
      </p:sp>
      <p:sp>
        <p:nvSpPr>
          <p:cNvPr id="3" name="Espace réservé du contenu 2"/>
          <p:cNvSpPr>
            <a:spLocks noGrp="1"/>
          </p:cNvSpPr>
          <p:nvPr>
            <p:ph sz="half" idx="1"/>
          </p:nvPr>
        </p:nvSpPr>
        <p:spPr>
          <a:xfrm>
            <a:off x="1069568" y="1844825"/>
            <a:ext cx="10497451" cy="4427960"/>
          </a:xfrm>
        </p:spPr>
        <p:txBody>
          <a:bodyPr>
            <a:normAutofit/>
          </a:bodyPr>
          <a:lstStyle/>
          <a:p>
            <a:r>
              <a:rPr lang="fr-FR" dirty="0"/>
              <a:t>On peut observer que les IHM sont de plus en plus déconnectées de l'implémentation réelle des mécanismes contrôlés. Dans son article </a:t>
            </a:r>
            <a:r>
              <a:rPr lang="fr-FR" i="1" dirty="0"/>
              <a:t>The </a:t>
            </a:r>
            <a:r>
              <a:rPr lang="fr-FR" i="1" dirty="0" err="1"/>
              <a:t>Myth</a:t>
            </a:r>
            <a:r>
              <a:rPr lang="fr-FR" i="1" dirty="0"/>
              <a:t> of </a:t>
            </a:r>
            <a:r>
              <a:rPr lang="fr-FR" i="1" dirty="0" err="1" smtClean="0"/>
              <a:t>Metaphor</a:t>
            </a:r>
            <a:r>
              <a:rPr lang="fr-FR" dirty="0" smtClean="0"/>
              <a:t>, </a:t>
            </a:r>
            <a:r>
              <a:rPr lang="fr-FR" dirty="0"/>
              <a:t>Alan Cooper distingue trois grands paradigmes d'interface :</a:t>
            </a:r>
          </a:p>
          <a:p>
            <a:r>
              <a:rPr lang="fr-FR" b="1" u="sng" dirty="0"/>
              <a:t>le </a:t>
            </a:r>
            <a:r>
              <a:rPr lang="fr-FR" b="1" i="1" u="sng" dirty="0"/>
              <a:t>paradigme </a:t>
            </a:r>
            <a:r>
              <a:rPr lang="fr-FR" b="1" i="1" u="sng" dirty="0" smtClean="0"/>
              <a:t>technologique</a:t>
            </a:r>
          </a:p>
          <a:p>
            <a:r>
              <a:rPr lang="fr-FR" b="1" u="sng" dirty="0" smtClean="0"/>
              <a:t>le</a:t>
            </a:r>
            <a:r>
              <a:rPr lang="fr-FR" b="1" u="sng" dirty="0" smtClean="0"/>
              <a:t> </a:t>
            </a:r>
            <a:r>
              <a:rPr lang="fr-FR" b="1" i="1" u="sng" dirty="0" smtClean="0"/>
              <a:t>paradigme de la </a:t>
            </a:r>
            <a:r>
              <a:rPr lang="fr-FR" b="1" i="1" u="sng" dirty="0" smtClean="0"/>
              <a:t>métaphore</a:t>
            </a:r>
          </a:p>
          <a:p>
            <a:r>
              <a:rPr lang="fr-FR" dirty="0" smtClean="0"/>
              <a:t> </a:t>
            </a:r>
            <a:r>
              <a:rPr lang="fr-FR" b="1" u="sng" dirty="0" smtClean="0"/>
              <a:t>le</a:t>
            </a:r>
            <a:r>
              <a:rPr lang="fr-FR" b="1" u="sng" dirty="0"/>
              <a:t> </a:t>
            </a:r>
            <a:r>
              <a:rPr lang="fr-FR" b="1" i="1" u="sng" dirty="0"/>
              <a:t>paradigme </a:t>
            </a:r>
            <a:r>
              <a:rPr lang="fr-FR" b="1" i="1" u="sng" dirty="0" smtClean="0"/>
              <a:t>idiomatique</a:t>
            </a:r>
            <a:endParaRPr lang="fr-FR" dirty="0"/>
          </a:p>
          <a:p>
            <a:endParaRPr lang="fr-FR" b="1" i="1" u="sng" dirty="0" smtClean="0"/>
          </a:p>
          <a:p>
            <a:pPr marL="0" indent="0">
              <a:buNone/>
            </a:pPr>
            <a:endParaRPr lang="fr-FR" dirty="0"/>
          </a:p>
        </p:txBody>
      </p:sp>
      <p:sp>
        <p:nvSpPr>
          <p:cNvPr id="5" name="Espace réservé de la date 4"/>
          <p:cNvSpPr>
            <a:spLocks noGrp="1"/>
          </p:cNvSpPr>
          <p:nvPr>
            <p:ph type="dt" sz="half" idx="10"/>
          </p:nvPr>
        </p:nvSpPr>
        <p:spPr/>
        <p:txBody>
          <a:bodyPr/>
          <a:lstStyle/>
          <a:p>
            <a:pPr rtl="0"/>
            <a:fld id="{5B69CF04-90A5-4E4C-A27E-22C40651F12F}" type="datetime1">
              <a:rPr lang="fr-FR" noProof="0" smtClean="0"/>
              <a:t>22/03/2019</a:t>
            </a:fld>
            <a:endParaRPr lang="fr-FR" noProof="0" dirty="0"/>
          </a:p>
        </p:txBody>
      </p:sp>
      <p:sp>
        <p:nvSpPr>
          <p:cNvPr id="6" name="Espace réservé du pied de page 5"/>
          <p:cNvSpPr>
            <a:spLocks noGrp="1"/>
          </p:cNvSpPr>
          <p:nvPr>
            <p:ph type="ftr" sz="quarter" idx="11"/>
          </p:nvPr>
        </p:nvSpPr>
        <p:spPr/>
        <p:txBody>
          <a:bodyPr/>
          <a:lstStyle/>
          <a:p>
            <a:pPr rtl="0"/>
            <a:r>
              <a:rPr lang="fr-FR" noProof="0" smtClean="0"/>
              <a:t>IHM 2.0</a:t>
            </a:r>
            <a:endParaRPr lang="fr-FR" noProof="0" dirty="0"/>
          </a:p>
        </p:txBody>
      </p:sp>
      <p:sp>
        <p:nvSpPr>
          <p:cNvPr id="7" name="Espace réservé du numéro de diapositive 6"/>
          <p:cNvSpPr>
            <a:spLocks noGrp="1"/>
          </p:cNvSpPr>
          <p:nvPr>
            <p:ph type="sldNum" sz="quarter" idx="12"/>
          </p:nvPr>
        </p:nvSpPr>
        <p:spPr/>
        <p:txBody>
          <a:bodyPr/>
          <a:lstStyle/>
          <a:p>
            <a:pPr rtl="0"/>
            <a:fld id="{2A013F82-EE5E-44EE-A61D-E31C6657F26F}" type="slidenum">
              <a:rPr lang="fr-FR" noProof="0" smtClean="0"/>
              <a:t>7</a:t>
            </a:fld>
            <a:endParaRPr lang="fr-FR" noProof="0" dirty="0"/>
          </a:p>
        </p:txBody>
      </p:sp>
    </p:spTree>
    <p:extLst>
      <p:ext uri="{BB962C8B-B14F-4D97-AF65-F5344CB8AC3E}">
        <p14:creationId xmlns:p14="http://schemas.microsoft.com/office/powerpoint/2010/main" val="1726553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5400" b="1" dirty="0"/>
              <a:t>LES TYPES </a:t>
            </a:r>
            <a:r>
              <a:rPr lang="fr-FR" sz="5400" b="1" dirty="0" smtClean="0"/>
              <a:t>D’Interfaces H-M</a:t>
            </a:r>
            <a:endParaRPr lang="fr-FR" dirty="0"/>
          </a:p>
        </p:txBody>
      </p:sp>
      <p:sp>
        <p:nvSpPr>
          <p:cNvPr id="3" name="Espace réservé du contenu 2"/>
          <p:cNvSpPr>
            <a:spLocks noGrp="1"/>
          </p:cNvSpPr>
          <p:nvPr>
            <p:ph sz="half" idx="1"/>
          </p:nvPr>
        </p:nvSpPr>
        <p:spPr>
          <a:xfrm>
            <a:off x="1069569" y="2194559"/>
            <a:ext cx="10238614" cy="4078225"/>
          </a:xfrm>
        </p:spPr>
        <p:txBody>
          <a:bodyPr/>
          <a:lstStyle/>
          <a:p>
            <a:pPr>
              <a:buNone/>
            </a:pPr>
            <a:r>
              <a:rPr lang="fr-FR" dirty="0"/>
              <a:t>On distingue 3 types d’IHM :</a:t>
            </a:r>
            <a:br>
              <a:rPr lang="fr-FR" dirty="0"/>
            </a:br>
            <a:endParaRPr lang="fr-FR" dirty="0"/>
          </a:p>
          <a:p>
            <a:r>
              <a:rPr lang="fr-FR" u="sng" dirty="0"/>
              <a:t>Interfaces d’acquisition </a:t>
            </a:r>
            <a:r>
              <a:rPr lang="fr-FR" dirty="0"/>
              <a:t>qui représentent les technologies avec lesquelles l’utilisateur à un contact manuel (boutons, </a:t>
            </a:r>
            <a:r>
              <a:rPr lang="fr-FR" dirty="0" smtClean="0"/>
              <a:t>télécommandes…)</a:t>
            </a:r>
            <a:r>
              <a:rPr lang="fr-FR" dirty="0"/>
              <a:t/>
            </a:r>
            <a:br>
              <a:rPr lang="fr-FR" dirty="0"/>
            </a:br>
            <a:endParaRPr lang="fr-FR" dirty="0"/>
          </a:p>
          <a:p>
            <a:r>
              <a:rPr lang="fr-FR" u="sng" dirty="0"/>
              <a:t>Interfaces de restitution </a:t>
            </a:r>
            <a:r>
              <a:rPr lang="fr-FR" dirty="0"/>
              <a:t>qui représentent les technologies avec lesquelles l’utilisateur n’a pas de contact manuel (écrans, haut parleurs…)</a:t>
            </a:r>
            <a:br>
              <a:rPr lang="fr-FR" dirty="0"/>
            </a:br>
            <a:endParaRPr lang="fr-FR" dirty="0"/>
          </a:p>
          <a:p>
            <a:r>
              <a:rPr lang="fr-FR" u="sng" dirty="0"/>
              <a:t>Interfaces combinées </a:t>
            </a:r>
            <a:r>
              <a:rPr lang="fr-FR" dirty="0"/>
              <a:t>regroupant les deux types précédents (écrans tactiles, manettes interactives…) </a:t>
            </a:r>
          </a:p>
          <a:p>
            <a:endParaRPr lang="fr-FR" dirty="0"/>
          </a:p>
        </p:txBody>
      </p:sp>
      <p:sp>
        <p:nvSpPr>
          <p:cNvPr id="5" name="Espace réservé de la date 4"/>
          <p:cNvSpPr>
            <a:spLocks noGrp="1"/>
          </p:cNvSpPr>
          <p:nvPr>
            <p:ph type="dt" sz="half" idx="10"/>
          </p:nvPr>
        </p:nvSpPr>
        <p:spPr/>
        <p:txBody>
          <a:bodyPr/>
          <a:lstStyle/>
          <a:p>
            <a:pPr rtl="0"/>
            <a:fld id="{81ECA9AF-F31F-47A7-984B-97223D0776BE}" type="datetime1">
              <a:rPr lang="fr-FR" noProof="0" smtClean="0"/>
              <a:t>22/03/2019</a:t>
            </a:fld>
            <a:endParaRPr lang="fr-FR" noProof="0" dirty="0"/>
          </a:p>
        </p:txBody>
      </p:sp>
      <p:sp>
        <p:nvSpPr>
          <p:cNvPr id="6" name="Espace réservé du pied de page 5"/>
          <p:cNvSpPr>
            <a:spLocks noGrp="1"/>
          </p:cNvSpPr>
          <p:nvPr>
            <p:ph type="ftr" sz="quarter" idx="11"/>
          </p:nvPr>
        </p:nvSpPr>
        <p:spPr/>
        <p:txBody>
          <a:bodyPr/>
          <a:lstStyle/>
          <a:p>
            <a:pPr rtl="0"/>
            <a:r>
              <a:rPr lang="fr-FR" noProof="0" smtClean="0"/>
              <a:t>IHM 2.0</a:t>
            </a:r>
            <a:endParaRPr lang="fr-FR" noProof="0" dirty="0"/>
          </a:p>
        </p:txBody>
      </p:sp>
      <p:sp>
        <p:nvSpPr>
          <p:cNvPr id="7" name="Espace réservé du numéro de diapositive 6"/>
          <p:cNvSpPr>
            <a:spLocks noGrp="1"/>
          </p:cNvSpPr>
          <p:nvPr>
            <p:ph type="sldNum" sz="quarter" idx="12"/>
          </p:nvPr>
        </p:nvSpPr>
        <p:spPr/>
        <p:txBody>
          <a:bodyPr/>
          <a:lstStyle/>
          <a:p>
            <a:pPr rtl="0"/>
            <a:fld id="{2A013F82-EE5E-44EE-A61D-E31C6657F26F}" type="slidenum">
              <a:rPr lang="fr-FR" noProof="0" smtClean="0"/>
              <a:t>8</a:t>
            </a:fld>
            <a:endParaRPr lang="fr-FR" noProof="0" dirty="0"/>
          </a:p>
        </p:txBody>
      </p:sp>
    </p:spTree>
    <p:extLst>
      <p:ext uri="{BB962C8B-B14F-4D97-AF65-F5344CB8AC3E}">
        <p14:creationId xmlns:p14="http://schemas.microsoft.com/office/powerpoint/2010/main" val="35110636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5400" b="1" dirty="0"/>
              <a:t>LES IHM D’AUJOURD’HUI</a:t>
            </a:r>
            <a:endParaRPr lang="fr-FR" dirty="0"/>
          </a:p>
        </p:txBody>
      </p:sp>
      <p:sp>
        <p:nvSpPr>
          <p:cNvPr id="3" name="Espace réservé du contenu 2"/>
          <p:cNvSpPr>
            <a:spLocks noGrp="1"/>
          </p:cNvSpPr>
          <p:nvPr>
            <p:ph sz="half" idx="1"/>
          </p:nvPr>
        </p:nvSpPr>
        <p:spPr>
          <a:xfrm>
            <a:off x="1069568" y="2194560"/>
            <a:ext cx="10425443" cy="4443350"/>
          </a:xfrm>
        </p:spPr>
        <p:txBody>
          <a:bodyPr/>
          <a:lstStyle/>
          <a:p>
            <a:endParaRPr lang="fr-FR" dirty="0"/>
          </a:p>
        </p:txBody>
      </p:sp>
      <p:sp>
        <p:nvSpPr>
          <p:cNvPr id="5" name="Espace réservé de la date 4"/>
          <p:cNvSpPr>
            <a:spLocks noGrp="1"/>
          </p:cNvSpPr>
          <p:nvPr>
            <p:ph type="dt" sz="half" idx="10"/>
          </p:nvPr>
        </p:nvSpPr>
        <p:spPr/>
        <p:txBody>
          <a:bodyPr/>
          <a:lstStyle/>
          <a:p>
            <a:pPr rtl="0"/>
            <a:fld id="{A71DFCD3-D0B8-4D16-83D4-C94C357108B0}" type="datetime1">
              <a:rPr lang="fr-FR" noProof="0" smtClean="0"/>
              <a:t>22/03/2019</a:t>
            </a:fld>
            <a:endParaRPr lang="fr-FR" noProof="0" dirty="0"/>
          </a:p>
        </p:txBody>
      </p:sp>
      <p:sp>
        <p:nvSpPr>
          <p:cNvPr id="6" name="Espace réservé du pied de page 5"/>
          <p:cNvSpPr>
            <a:spLocks noGrp="1"/>
          </p:cNvSpPr>
          <p:nvPr>
            <p:ph type="ftr" sz="quarter" idx="11"/>
          </p:nvPr>
        </p:nvSpPr>
        <p:spPr/>
        <p:txBody>
          <a:bodyPr/>
          <a:lstStyle/>
          <a:p>
            <a:pPr rtl="0"/>
            <a:r>
              <a:rPr lang="fr-FR" noProof="0" smtClean="0"/>
              <a:t>IHM 2.0</a:t>
            </a:r>
            <a:endParaRPr lang="fr-FR" noProof="0" dirty="0"/>
          </a:p>
        </p:txBody>
      </p:sp>
      <p:sp>
        <p:nvSpPr>
          <p:cNvPr id="7" name="Espace réservé du numéro de diapositive 6"/>
          <p:cNvSpPr>
            <a:spLocks noGrp="1"/>
          </p:cNvSpPr>
          <p:nvPr>
            <p:ph type="sldNum" sz="quarter" idx="12"/>
          </p:nvPr>
        </p:nvSpPr>
        <p:spPr/>
        <p:txBody>
          <a:bodyPr/>
          <a:lstStyle/>
          <a:p>
            <a:pPr rtl="0"/>
            <a:fld id="{2A013F82-EE5E-44EE-A61D-E31C6657F26F}" type="slidenum">
              <a:rPr lang="fr-FR" noProof="0" smtClean="0"/>
              <a:t>9</a:t>
            </a:fld>
            <a:endParaRPr lang="fr-FR" noProof="0" dirty="0"/>
          </a:p>
        </p:txBody>
      </p:sp>
      <p:pic>
        <p:nvPicPr>
          <p:cNvPr id="8" name="Image 7"/>
          <p:cNvPicPr>
            <a:picLocks noChangeAspect="1"/>
          </p:cNvPicPr>
          <p:nvPr/>
        </p:nvPicPr>
        <p:blipFill>
          <a:blip r:embed="rId3"/>
          <a:stretch>
            <a:fillRect/>
          </a:stretch>
        </p:blipFill>
        <p:spPr>
          <a:xfrm>
            <a:off x="1087853" y="2917917"/>
            <a:ext cx="2299437" cy="1748607"/>
          </a:xfrm>
          <a:prstGeom prst="rect">
            <a:avLst/>
          </a:prstGeom>
        </p:spPr>
      </p:pic>
      <p:pic>
        <p:nvPicPr>
          <p:cNvPr id="10" name="Image 9"/>
          <p:cNvPicPr>
            <a:picLocks noChangeAspect="1"/>
          </p:cNvPicPr>
          <p:nvPr/>
        </p:nvPicPr>
        <p:blipFill>
          <a:blip r:embed="rId4"/>
          <a:stretch>
            <a:fillRect/>
          </a:stretch>
        </p:blipFill>
        <p:spPr>
          <a:xfrm>
            <a:off x="3718148" y="1999410"/>
            <a:ext cx="2735638" cy="1837013"/>
          </a:xfrm>
          <a:prstGeom prst="rect">
            <a:avLst/>
          </a:prstGeom>
        </p:spPr>
      </p:pic>
      <p:pic>
        <p:nvPicPr>
          <p:cNvPr id="11" name="Image 10"/>
          <p:cNvPicPr>
            <a:picLocks noChangeAspect="1"/>
          </p:cNvPicPr>
          <p:nvPr/>
        </p:nvPicPr>
        <p:blipFill>
          <a:blip r:embed="rId5"/>
          <a:stretch>
            <a:fillRect/>
          </a:stretch>
        </p:blipFill>
        <p:spPr>
          <a:xfrm>
            <a:off x="7419598" y="2184138"/>
            <a:ext cx="2744856" cy="1556395"/>
          </a:xfrm>
          <a:prstGeom prst="rect">
            <a:avLst/>
          </a:prstGeom>
        </p:spPr>
      </p:pic>
      <p:pic>
        <p:nvPicPr>
          <p:cNvPr id="12" name="Image 11"/>
          <p:cNvPicPr>
            <a:picLocks noChangeAspect="1"/>
          </p:cNvPicPr>
          <p:nvPr/>
        </p:nvPicPr>
        <p:blipFill>
          <a:blip r:embed="rId6"/>
          <a:stretch>
            <a:fillRect/>
          </a:stretch>
        </p:blipFill>
        <p:spPr>
          <a:xfrm>
            <a:off x="3934172" y="4149080"/>
            <a:ext cx="2291097" cy="1602897"/>
          </a:xfrm>
          <a:prstGeom prst="rect">
            <a:avLst/>
          </a:prstGeom>
        </p:spPr>
      </p:pic>
      <p:pic>
        <p:nvPicPr>
          <p:cNvPr id="13" name="Image 12"/>
          <p:cNvPicPr>
            <a:picLocks noChangeAspect="1"/>
          </p:cNvPicPr>
          <p:nvPr/>
        </p:nvPicPr>
        <p:blipFill>
          <a:blip r:embed="rId7"/>
          <a:stretch>
            <a:fillRect/>
          </a:stretch>
        </p:blipFill>
        <p:spPr>
          <a:xfrm>
            <a:off x="6819350" y="4002790"/>
            <a:ext cx="2286000" cy="1895475"/>
          </a:xfrm>
          <a:prstGeom prst="rect">
            <a:avLst/>
          </a:prstGeom>
        </p:spPr>
      </p:pic>
    </p:spTree>
    <p:extLst>
      <p:ext uri="{BB962C8B-B14F-4D97-AF65-F5344CB8AC3E}">
        <p14:creationId xmlns:p14="http://schemas.microsoft.com/office/powerpoint/2010/main" val="2407187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69569" y="154931"/>
            <a:ext cx="10055781" cy="1609344"/>
          </a:xfrm>
        </p:spPr>
        <p:txBody>
          <a:bodyPr/>
          <a:lstStyle/>
          <a:p>
            <a:r>
              <a:rPr lang="fr-FR" b="1" dirty="0" smtClean="0"/>
              <a:t>Les IHM de demain</a:t>
            </a:r>
            <a:endParaRPr lang="fr-FR" b="1" dirty="0"/>
          </a:p>
        </p:txBody>
      </p:sp>
      <p:sp>
        <p:nvSpPr>
          <p:cNvPr id="3" name="Espace réservé du contenu 2"/>
          <p:cNvSpPr>
            <a:spLocks noGrp="1"/>
          </p:cNvSpPr>
          <p:nvPr>
            <p:ph sz="half" idx="1"/>
          </p:nvPr>
        </p:nvSpPr>
        <p:spPr>
          <a:xfrm>
            <a:off x="1069569" y="1764275"/>
            <a:ext cx="4952835" cy="4078225"/>
          </a:xfrm>
        </p:spPr>
        <p:txBody>
          <a:bodyPr/>
          <a:lstStyle/>
          <a:p>
            <a:r>
              <a:rPr lang="fr-FR" sz="2000" b="1" u="sng" dirty="0">
                <a:hlinkClick r:id="rId4" action="ppaction://hlinkfile"/>
              </a:rPr>
              <a:t>Jeux vidéo par </a:t>
            </a:r>
            <a:r>
              <a:rPr lang="fr-FR" sz="2000" b="1" u="sng" dirty="0" smtClean="0">
                <a:hlinkClick r:id="rId4" action="ppaction://hlinkfile"/>
              </a:rPr>
              <a:t>la </a:t>
            </a:r>
            <a:r>
              <a:rPr lang="fr-FR" sz="2000" b="1" u="sng" dirty="0">
                <a:hlinkClick r:id="rId4" action="ppaction://hlinkfile"/>
              </a:rPr>
              <a:t>pensée </a:t>
            </a:r>
            <a:endParaRPr lang="fr-FR" b="1" dirty="0" smtClean="0"/>
          </a:p>
          <a:p>
            <a:pPr marL="0" indent="0" algn="just">
              <a:buNone/>
            </a:pPr>
            <a:r>
              <a:rPr lang="fr-FR" dirty="0" smtClean="0"/>
              <a:t>Pas </a:t>
            </a:r>
            <a:r>
              <a:rPr lang="fr-FR" dirty="0"/>
              <a:t>besoin d'une manette ou d'un joystick, encore moins d'une souris ou d'un clavier. On a d'ailleurs du mal à y croire au premier abord. Ce jeu </a:t>
            </a:r>
            <a:r>
              <a:rPr lang="fr-FR" dirty="0" smtClean="0"/>
              <a:t>vidéo, </a:t>
            </a:r>
            <a:r>
              <a:rPr lang="fr-FR" dirty="0"/>
              <a:t>se pilote à la seule force </a:t>
            </a:r>
            <a:r>
              <a:rPr lang="fr-FR" dirty="0" smtClean="0"/>
              <a:t>du </a:t>
            </a:r>
            <a:r>
              <a:rPr lang="fr-FR" dirty="0"/>
              <a:t>cerveau </a:t>
            </a:r>
            <a:r>
              <a:rPr lang="fr-FR" dirty="0" smtClean="0"/>
              <a:t>!</a:t>
            </a:r>
          </a:p>
          <a:p>
            <a:pPr marL="0" indent="0">
              <a:buNone/>
            </a:pPr>
            <a:endParaRPr lang="fr-FR" dirty="0" smtClean="0"/>
          </a:p>
        </p:txBody>
      </p:sp>
      <p:sp>
        <p:nvSpPr>
          <p:cNvPr id="5" name="Espace réservé de la date 4"/>
          <p:cNvSpPr>
            <a:spLocks noGrp="1"/>
          </p:cNvSpPr>
          <p:nvPr>
            <p:ph type="dt" sz="half" idx="10"/>
          </p:nvPr>
        </p:nvSpPr>
        <p:spPr/>
        <p:txBody>
          <a:bodyPr/>
          <a:lstStyle/>
          <a:p>
            <a:pPr rtl="0"/>
            <a:fld id="{23420D51-79BF-4599-B79E-98D65BA31DC1}" type="datetime1">
              <a:rPr lang="fr-FR" noProof="0" smtClean="0"/>
              <a:t>22/03/2019</a:t>
            </a:fld>
            <a:endParaRPr lang="fr-FR" noProof="0" dirty="0"/>
          </a:p>
        </p:txBody>
      </p:sp>
      <p:sp>
        <p:nvSpPr>
          <p:cNvPr id="6" name="Espace réservé du pied de page 5"/>
          <p:cNvSpPr>
            <a:spLocks noGrp="1"/>
          </p:cNvSpPr>
          <p:nvPr>
            <p:ph type="ftr" sz="quarter" idx="11"/>
          </p:nvPr>
        </p:nvSpPr>
        <p:spPr/>
        <p:txBody>
          <a:bodyPr/>
          <a:lstStyle/>
          <a:p>
            <a:pPr rtl="0"/>
            <a:r>
              <a:rPr lang="fr-FR" noProof="0" smtClean="0"/>
              <a:t>IHM 2.0</a:t>
            </a:r>
            <a:endParaRPr lang="fr-FR" noProof="0" dirty="0"/>
          </a:p>
        </p:txBody>
      </p:sp>
      <p:sp>
        <p:nvSpPr>
          <p:cNvPr id="7" name="Espace réservé du numéro de diapositive 6"/>
          <p:cNvSpPr>
            <a:spLocks noGrp="1"/>
          </p:cNvSpPr>
          <p:nvPr>
            <p:ph type="sldNum" sz="quarter" idx="12"/>
          </p:nvPr>
        </p:nvSpPr>
        <p:spPr/>
        <p:txBody>
          <a:bodyPr/>
          <a:lstStyle/>
          <a:p>
            <a:pPr rtl="0"/>
            <a:fld id="{2A013F82-EE5E-44EE-A61D-E31C6657F26F}" type="slidenum">
              <a:rPr lang="fr-FR" noProof="0" smtClean="0"/>
              <a:t>10</a:t>
            </a:fld>
            <a:endParaRPr lang="fr-FR" noProof="0" dirty="0"/>
          </a:p>
        </p:txBody>
      </p:sp>
      <p:pic>
        <p:nvPicPr>
          <p:cNvPr id="10" name="CYBATHLON - Comment contrôler un jeu vidéo à la force du cerveau ">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166419" y="1268759"/>
            <a:ext cx="5931931" cy="4431427"/>
          </a:xfrm>
          <a:prstGeom prst="rect">
            <a:avLst/>
          </a:prstGeom>
        </p:spPr>
      </p:pic>
    </p:spTree>
    <p:extLst>
      <p:ext uri="{BB962C8B-B14F-4D97-AF65-F5344CB8AC3E}">
        <p14:creationId xmlns:p14="http://schemas.microsoft.com/office/powerpoint/2010/main" val="1253039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0"/>
                                        </p:tgtEl>
                                      </p:cBhvr>
                                    </p:cmd>
                                  </p:childTnLst>
                                </p:cTn>
                              </p:par>
                            </p:childTnLst>
                          </p:cTn>
                        </p:par>
                      </p:childTnLst>
                    </p:cTn>
                  </p:par>
                </p:childTnLst>
              </p:cTn>
              <p:nextCondLst>
                <p:cond evt="onClick" delay="0">
                  <p:tgtEl>
                    <p:spTgt spid="10"/>
                  </p:tgtEl>
                </p:cond>
              </p:nextCondLst>
            </p:seq>
            <p:video>
              <p:cMediaNode vol="80000">
                <p:cTn id="7" fill="hold" display="0">
                  <p:stCondLst>
                    <p:cond delay="indefinite"/>
                  </p:stCondLst>
                </p:cTn>
                <p:tgtEl>
                  <p:spTgt spid="10"/>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69569" y="154931"/>
            <a:ext cx="10055781" cy="1609344"/>
          </a:xfrm>
        </p:spPr>
        <p:txBody>
          <a:bodyPr/>
          <a:lstStyle/>
          <a:p>
            <a:r>
              <a:rPr lang="fr-FR" b="1" dirty="0" smtClean="0"/>
              <a:t>Les IHM de demain</a:t>
            </a:r>
            <a:endParaRPr lang="fr-FR" b="1" dirty="0"/>
          </a:p>
        </p:txBody>
      </p:sp>
      <p:sp>
        <p:nvSpPr>
          <p:cNvPr id="3" name="Espace réservé du contenu 2"/>
          <p:cNvSpPr>
            <a:spLocks noGrp="1"/>
          </p:cNvSpPr>
          <p:nvPr>
            <p:ph sz="half" idx="1"/>
          </p:nvPr>
        </p:nvSpPr>
        <p:spPr>
          <a:xfrm>
            <a:off x="1069569" y="1484784"/>
            <a:ext cx="4592795" cy="4176464"/>
          </a:xfrm>
        </p:spPr>
        <p:txBody>
          <a:bodyPr>
            <a:normAutofit lnSpcReduction="10000"/>
          </a:bodyPr>
          <a:lstStyle/>
          <a:p>
            <a:r>
              <a:rPr lang="fr-FR" b="1" u="sng" dirty="0">
                <a:hlinkClick r:id="rId4" action="ppaction://hlinkfile"/>
              </a:rPr>
              <a:t>écrire avec les </a:t>
            </a:r>
            <a:r>
              <a:rPr lang="fr-FR" b="1" u="sng" dirty="0" smtClean="0">
                <a:hlinkClick r:id="rId4" action="ppaction://hlinkfile"/>
              </a:rPr>
              <a:t>yeux!</a:t>
            </a:r>
            <a:endParaRPr lang="fr-FR" b="1" u="sng" dirty="0" smtClean="0"/>
          </a:p>
          <a:p>
            <a:pPr marL="0" indent="0" algn="just">
              <a:buNone/>
            </a:pPr>
            <a:r>
              <a:rPr lang="fr-FR" dirty="0" smtClean="0"/>
              <a:t>L'équipe </a:t>
            </a:r>
            <a:r>
              <a:rPr lang="fr-FR" dirty="0"/>
              <a:t>du chercheur Jean </a:t>
            </a:r>
            <a:r>
              <a:rPr lang="fr-FR" dirty="0" err="1"/>
              <a:t>Lorenceau</a:t>
            </a:r>
            <a:r>
              <a:rPr lang="fr-FR" dirty="0"/>
              <a:t> (CNRS) a mis au point un procédé permettant de tracer des lettres, des chiffres ou même de dessiner avec un simple regard.</a:t>
            </a:r>
          </a:p>
          <a:p>
            <a:pPr marL="0" indent="0" algn="just">
              <a:buNone/>
            </a:pPr>
            <a:r>
              <a:rPr lang="fr-FR" dirty="0"/>
              <a:t>Le mouvement du regard est capté par </a:t>
            </a:r>
            <a:r>
              <a:rPr lang="fr-FR" dirty="0" smtClean="0"/>
              <a:t>un </a:t>
            </a:r>
            <a:r>
              <a:rPr lang="fr-FR" dirty="0"/>
              <a:t>capteur monté sur une sorte de paire de lunettes, et reproduit sur un écran. Après quelques heures d'entraînement, il devient possible d'utiliser ses yeux comme on utiliserait sa main pour écrire des textes.</a:t>
            </a:r>
            <a:endParaRPr lang="fr-FR" u="sng" dirty="0"/>
          </a:p>
          <a:p>
            <a:endParaRPr lang="fr-FR" dirty="0" smtClean="0"/>
          </a:p>
        </p:txBody>
      </p:sp>
      <p:sp>
        <p:nvSpPr>
          <p:cNvPr id="5" name="Espace réservé de la date 4"/>
          <p:cNvSpPr>
            <a:spLocks noGrp="1"/>
          </p:cNvSpPr>
          <p:nvPr>
            <p:ph type="dt" sz="half" idx="10"/>
          </p:nvPr>
        </p:nvSpPr>
        <p:spPr/>
        <p:txBody>
          <a:bodyPr/>
          <a:lstStyle/>
          <a:p>
            <a:pPr rtl="0"/>
            <a:fld id="{1D4DE88C-F41E-4918-942F-A2A4842617EA}" type="datetime1">
              <a:rPr lang="fr-FR" noProof="0" smtClean="0"/>
              <a:t>22/03/2019</a:t>
            </a:fld>
            <a:endParaRPr lang="fr-FR" noProof="0" dirty="0"/>
          </a:p>
        </p:txBody>
      </p:sp>
      <p:sp>
        <p:nvSpPr>
          <p:cNvPr id="6" name="Espace réservé du pied de page 5"/>
          <p:cNvSpPr>
            <a:spLocks noGrp="1"/>
          </p:cNvSpPr>
          <p:nvPr>
            <p:ph type="ftr" sz="quarter" idx="11"/>
          </p:nvPr>
        </p:nvSpPr>
        <p:spPr/>
        <p:txBody>
          <a:bodyPr/>
          <a:lstStyle/>
          <a:p>
            <a:pPr rtl="0"/>
            <a:r>
              <a:rPr lang="fr-FR" noProof="0" smtClean="0"/>
              <a:t>IHM 2.0</a:t>
            </a:r>
            <a:endParaRPr lang="fr-FR" noProof="0" dirty="0"/>
          </a:p>
        </p:txBody>
      </p:sp>
      <p:sp>
        <p:nvSpPr>
          <p:cNvPr id="7" name="Espace réservé du numéro de diapositive 6"/>
          <p:cNvSpPr>
            <a:spLocks noGrp="1"/>
          </p:cNvSpPr>
          <p:nvPr>
            <p:ph type="sldNum" sz="quarter" idx="12"/>
          </p:nvPr>
        </p:nvSpPr>
        <p:spPr/>
        <p:txBody>
          <a:bodyPr/>
          <a:lstStyle/>
          <a:p>
            <a:pPr rtl="0"/>
            <a:fld id="{2A013F82-EE5E-44EE-A61D-E31C6657F26F}" type="slidenum">
              <a:rPr lang="fr-FR" noProof="0" smtClean="0"/>
              <a:t>11</a:t>
            </a:fld>
            <a:endParaRPr lang="fr-FR" noProof="0" dirty="0"/>
          </a:p>
        </p:txBody>
      </p:sp>
      <p:pic>
        <p:nvPicPr>
          <p:cNvPr id="4" name="videoplayback">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662364" y="1484784"/>
            <a:ext cx="6096000" cy="4176464"/>
          </a:xfrm>
          <a:prstGeom prst="rect">
            <a:avLst/>
          </a:prstGeom>
        </p:spPr>
      </p:pic>
    </p:spTree>
    <p:extLst>
      <p:ext uri="{BB962C8B-B14F-4D97-AF65-F5344CB8AC3E}">
        <p14:creationId xmlns:p14="http://schemas.microsoft.com/office/powerpoint/2010/main" val="31491536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69569" y="154931"/>
            <a:ext cx="10055781" cy="1609344"/>
          </a:xfrm>
        </p:spPr>
        <p:txBody>
          <a:bodyPr/>
          <a:lstStyle/>
          <a:p>
            <a:r>
              <a:rPr lang="fr-FR" b="1" dirty="0" smtClean="0"/>
              <a:t>Les IHM de demain</a:t>
            </a:r>
            <a:endParaRPr lang="fr-FR" b="1" dirty="0"/>
          </a:p>
        </p:txBody>
      </p:sp>
      <p:sp>
        <p:nvSpPr>
          <p:cNvPr id="3" name="Espace réservé du contenu 2"/>
          <p:cNvSpPr>
            <a:spLocks noGrp="1"/>
          </p:cNvSpPr>
          <p:nvPr>
            <p:ph sz="half" idx="1"/>
          </p:nvPr>
        </p:nvSpPr>
        <p:spPr>
          <a:xfrm>
            <a:off x="765820" y="1412776"/>
            <a:ext cx="4968553" cy="4464496"/>
          </a:xfrm>
        </p:spPr>
        <p:txBody>
          <a:bodyPr>
            <a:normAutofit/>
          </a:bodyPr>
          <a:lstStyle/>
          <a:p>
            <a:pPr algn="just"/>
            <a:r>
              <a:rPr lang="fr-FR" dirty="0">
                <a:hlinkClick r:id="rId4" action="ppaction://hlinkfile"/>
              </a:rPr>
              <a:t>  </a:t>
            </a:r>
            <a:r>
              <a:rPr lang="fr-FR" b="1" u="sng" dirty="0">
                <a:hlinkClick r:id="rId4" action="ppaction://hlinkfile"/>
              </a:rPr>
              <a:t>Panasonic : le robot pressing qui lave, sèche, plie, et range !</a:t>
            </a:r>
            <a:endParaRPr lang="fr-FR" b="1" u="sng" dirty="0"/>
          </a:p>
          <a:p>
            <a:pPr algn="just"/>
            <a:endParaRPr lang="fr-FR" dirty="0"/>
          </a:p>
          <a:p>
            <a:pPr marL="0" indent="0" algn="just">
              <a:buNone/>
            </a:pPr>
            <a:r>
              <a:rPr lang="fr-FR" dirty="0" smtClean="0"/>
              <a:t>il </a:t>
            </a:r>
            <a:r>
              <a:rPr lang="fr-FR" dirty="0"/>
              <a:t>a été imaginé par la société japonaise </a:t>
            </a:r>
            <a:r>
              <a:rPr lang="fr-FR" dirty="0" err="1"/>
              <a:t>Seven</a:t>
            </a:r>
            <a:r>
              <a:rPr lang="fr-FR" dirty="0"/>
              <a:t> </a:t>
            </a:r>
            <a:r>
              <a:rPr lang="fr-FR" dirty="0" err="1"/>
              <a:t>Dreamers</a:t>
            </a:r>
            <a:r>
              <a:rPr lang="fr-FR" dirty="0"/>
              <a:t> (7 rêveurs). Tout un programme ! Présenté </a:t>
            </a:r>
            <a:r>
              <a:rPr lang="fr-FR" dirty="0" smtClean="0"/>
              <a:t>au </a:t>
            </a:r>
            <a:r>
              <a:rPr lang="fr-FR" dirty="0"/>
              <a:t>salon de la robotique de Tokyo, il avait fait sourire plus d’un visiteur</a:t>
            </a:r>
            <a:r>
              <a:rPr lang="fr-FR" dirty="0" smtClean="0"/>
              <a:t>.</a:t>
            </a:r>
          </a:p>
          <a:p>
            <a:pPr marL="0" indent="0" algn="just">
              <a:buNone/>
            </a:pPr>
            <a:r>
              <a:rPr lang="fr-FR" dirty="0" smtClean="0"/>
              <a:t>Mais </a:t>
            </a:r>
            <a:r>
              <a:rPr lang="fr-FR" dirty="0"/>
              <a:t>aujourd’hui, avec le soutien du </a:t>
            </a:r>
            <a:r>
              <a:rPr lang="fr-FR" dirty="0" smtClean="0"/>
              <a:t>   groupe </a:t>
            </a:r>
            <a:r>
              <a:rPr lang="fr-FR" dirty="0"/>
              <a:t>Panasonic, le "</a:t>
            </a:r>
            <a:r>
              <a:rPr lang="fr-FR" dirty="0" err="1"/>
              <a:t>Laundroid</a:t>
            </a:r>
            <a:r>
              <a:rPr lang="fr-FR" dirty="0"/>
              <a:t>" est tout proche de sa commercialisation.</a:t>
            </a:r>
            <a:endParaRPr lang="fr-FR" dirty="0" smtClean="0"/>
          </a:p>
        </p:txBody>
      </p:sp>
      <p:sp>
        <p:nvSpPr>
          <p:cNvPr id="5" name="Espace réservé de la date 4"/>
          <p:cNvSpPr>
            <a:spLocks noGrp="1"/>
          </p:cNvSpPr>
          <p:nvPr>
            <p:ph type="dt" sz="half" idx="10"/>
          </p:nvPr>
        </p:nvSpPr>
        <p:spPr/>
        <p:txBody>
          <a:bodyPr/>
          <a:lstStyle/>
          <a:p>
            <a:pPr rtl="0"/>
            <a:fld id="{8362B940-8109-4688-B896-AC291CB62F96}" type="datetime1">
              <a:rPr lang="fr-FR" noProof="0" smtClean="0"/>
              <a:t>22/03/2019</a:t>
            </a:fld>
            <a:endParaRPr lang="fr-FR" noProof="0" dirty="0"/>
          </a:p>
        </p:txBody>
      </p:sp>
      <p:sp>
        <p:nvSpPr>
          <p:cNvPr id="6" name="Espace réservé du pied de page 5"/>
          <p:cNvSpPr>
            <a:spLocks noGrp="1"/>
          </p:cNvSpPr>
          <p:nvPr>
            <p:ph type="ftr" sz="quarter" idx="11"/>
          </p:nvPr>
        </p:nvSpPr>
        <p:spPr/>
        <p:txBody>
          <a:bodyPr/>
          <a:lstStyle/>
          <a:p>
            <a:pPr rtl="0"/>
            <a:r>
              <a:rPr lang="fr-FR" noProof="0" smtClean="0"/>
              <a:t>IHM 2.0</a:t>
            </a:r>
            <a:endParaRPr lang="fr-FR" noProof="0" dirty="0"/>
          </a:p>
        </p:txBody>
      </p:sp>
      <p:sp>
        <p:nvSpPr>
          <p:cNvPr id="7" name="Espace réservé du numéro de diapositive 6"/>
          <p:cNvSpPr>
            <a:spLocks noGrp="1"/>
          </p:cNvSpPr>
          <p:nvPr>
            <p:ph type="sldNum" sz="quarter" idx="12"/>
          </p:nvPr>
        </p:nvSpPr>
        <p:spPr/>
        <p:txBody>
          <a:bodyPr/>
          <a:lstStyle/>
          <a:p>
            <a:pPr rtl="0"/>
            <a:fld id="{2A013F82-EE5E-44EE-A61D-E31C6657F26F}" type="slidenum">
              <a:rPr lang="fr-FR" noProof="0" smtClean="0"/>
              <a:t>12</a:t>
            </a:fld>
            <a:endParaRPr lang="fr-FR" noProof="0" dirty="0"/>
          </a:p>
        </p:txBody>
      </p:sp>
      <p:pic>
        <p:nvPicPr>
          <p:cNvPr id="8" name="la minute IFA S05E11 _ Panasonic _ le robot pressing qui lave, sèche, plie, et range !">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878388" y="1425354"/>
            <a:ext cx="6083793" cy="4149080"/>
          </a:xfrm>
          <a:prstGeom prst="rect">
            <a:avLst/>
          </a:prstGeom>
        </p:spPr>
      </p:pic>
    </p:spTree>
    <p:extLst>
      <p:ext uri="{BB962C8B-B14F-4D97-AF65-F5344CB8AC3E}">
        <p14:creationId xmlns:p14="http://schemas.microsoft.com/office/powerpoint/2010/main" val="2411378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8"/>
                                        </p:tgtEl>
                                      </p:cBhvr>
                                    </p:cmd>
                                  </p:childTnLst>
                                </p:cTn>
                              </p:par>
                            </p:childTnLst>
                          </p:cTn>
                        </p:par>
                      </p:childTnLst>
                    </p:cTn>
                  </p:par>
                </p:childTnLst>
              </p:cTn>
              <p:nextCondLst>
                <p:cond evt="onClick" delay="0">
                  <p:tgtEl>
                    <p:spTgt spid="8"/>
                  </p:tgtEl>
                </p:cond>
              </p:nextCondLst>
            </p:seq>
            <p:video>
              <p:cMediaNode vol="80000">
                <p:cTn id="7" fill="hold" display="0">
                  <p:stCondLst>
                    <p:cond delay="indefinite"/>
                  </p:stCondLst>
                </p:cTn>
                <p:tgtEl>
                  <p:spTgt spid="8"/>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69569" y="154931"/>
            <a:ext cx="10055781" cy="1609344"/>
          </a:xfrm>
        </p:spPr>
        <p:txBody>
          <a:bodyPr/>
          <a:lstStyle/>
          <a:p>
            <a:r>
              <a:rPr lang="fr-FR" b="1" dirty="0" smtClean="0"/>
              <a:t>Les IHM de demain</a:t>
            </a:r>
            <a:endParaRPr lang="fr-FR" b="1" dirty="0"/>
          </a:p>
        </p:txBody>
      </p:sp>
      <p:sp>
        <p:nvSpPr>
          <p:cNvPr id="3" name="Espace réservé du contenu 2"/>
          <p:cNvSpPr>
            <a:spLocks noGrp="1"/>
          </p:cNvSpPr>
          <p:nvPr>
            <p:ph sz="half" idx="1"/>
          </p:nvPr>
        </p:nvSpPr>
        <p:spPr>
          <a:xfrm>
            <a:off x="1069569" y="1412776"/>
            <a:ext cx="4664803" cy="4078225"/>
          </a:xfrm>
        </p:spPr>
        <p:txBody>
          <a:bodyPr>
            <a:normAutofit lnSpcReduction="10000"/>
          </a:bodyPr>
          <a:lstStyle/>
          <a:p>
            <a:pPr algn="just"/>
            <a:r>
              <a:rPr lang="fr-FR" b="1" u="sng" dirty="0">
                <a:hlinkClick r:id="rId5" action="ppaction://hlinkfile"/>
              </a:rPr>
              <a:t>La lumière pour déverrouiller les </a:t>
            </a:r>
            <a:r>
              <a:rPr lang="fr-FR" b="1" u="sng" dirty="0" smtClean="0">
                <a:hlinkClick r:id="rId5" action="ppaction://hlinkfile"/>
              </a:rPr>
              <a:t>portes:</a:t>
            </a:r>
            <a:endParaRPr lang="fr-FR" b="1" u="sng" dirty="0" smtClean="0"/>
          </a:p>
          <a:p>
            <a:pPr algn="just"/>
            <a:r>
              <a:rPr lang="fr-FR" dirty="0"/>
              <a:t>C’est l’idée -lumineuse- d’</a:t>
            </a:r>
            <a:r>
              <a:rPr lang="fr-FR" dirty="0" err="1"/>
              <a:t>Havr</a:t>
            </a:r>
            <a:r>
              <a:rPr lang="fr-FR" dirty="0"/>
              <a:t>, une start-up française créée à Compiègne (Oise) par Simon Laurent et Alexandre Ballet. « Avec votre téléphone, vous flashez la </a:t>
            </a:r>
            <a:r>
              <a:rPr lang="fr-FR" dirty="0" err="1"/>
              <a:t>Brightlock</a:t>
            </a:r>
            <a:r>
              <a:rPr lang="fr-FR" dirty="0"/>
              <a:t>, notre serrure connectée équipée d’un capteur, explique Alexandre Ballet, sur son stand du CES. Un code unique est envoyé au serveur qui déverrouille la porte pour vous. » Terminé les clés que l’on ne retrouve plus au fond de sa poche !</a:t>
            </a:r>
            <a:endParaRPr lang="fr-FR" b="1" u="sng" dirty="0" smtClean="0"/>
          </a:p>
          <a:p>
            <a:pPr algn="just"/>
            <a:endParaRPr lang="fr-FR" b="1" u="sng" dirty="0" smtClean="0"/>
          </a:p>
        </p:txBody>
      </p:sp>
      <p:sp>
        <p:nvSpPr>
          <p:cNvPr id="5" name="Espace réservé de la date 4"/>
          <p:cNvSpPr>
            <a:spLocks noGrp="1"/>
          </p:cNvSpPr>
          <p:nvPr>
            <p:ph type="dt" sz="half" idx="10"/>
          </p:nvPr>
        </p:nvSpPr>
        <p:spPr/>
        <p:txBody>
          <a:bodyPr/>
          <a:lstStyle/>
          <a:p>
            <a:pPr rtl="0"/>
            <a:fld id="{E56D5231-13DC-486B-842C-24A3E76997E8}" type="datetime1">
              <a:rPr lang="fr-FR" noProof="0" smtClean="0"/>
              <a:t>22/03/2019</a:t>
            </a:fld>
            <a:endParaRPr lang="fr-FR" noProof="0" dirty="0"/>
          </a:p>
        </p:txBody>
      </p:sp>
      <p:sp>
        <p:nvSpPr>
          <p:cNvPr id="6" name="Espace réservé du pied de page 5"/>
          <p:cNvSpPr>
            <a:spLocks noGrp="1"/>
          </p:cNvSpPr>
          <p:nvPr>
            <p:ph type="ftr" sz="quarter" idx="11"/>
          </p:nvPr>
        </p:nvSpPr>
        <p:spPr/>
        <p:txBody>
          <a:bodyPr/>
          <a:lstStyle/>
          <a:p>
            <a:pPr rtl="0"/>
            <a:r>
              <a:rPr lang="fr-FR" noProof="0" smtClean="0"/>
              <a:t>IHM 2.0</a:t>
            </a:r>
            <a:endParaRPr lang="fr-FR" noProof="0" dirty="0"/>
          </a:p>
        </p:txBody>
      </p:sp>
      <p:sp>
        <p:nvSpPr>
          <p:cNvPr id="7" name="Espace réservé du numéro de diapositive 6"/>
          <p:cNvSpPr>
            <a:spLocks noGrp="1"/>
          </p:cNvSpPr>
          <p:nvPr>
            <p:ph type="sldNum" sz="quarter" idx="12"/>
          </p:nvPr>
        </p:nvSpPr>
        <p:spPr/>
        <p:txBody>
          <a:bodyPr/>
          <a:lstStyle/>
          <a:p>
            <a:pPr rtl="0"/>
            <a:fld id="{2A013F82-EE5E-44EE-A61D-E31C6657F26F}" type="slidenum">
              <a:rPr lang="fr-FR" noProof="0" smtClean="0"/>
              <a:t>13</a:t>
            </a:fld>
            <a:endParaRPr lang="fr-FR" noProof="0" dirty="0"/>
          </a:p>
        </p:txBody>
      </p:sp>
      <p:pic>
        <p:nvPicPr>
          <p:cNvPr id="4" name="Nouveau - La lumière pour ouvrir les porte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5878388" y="1503234"/>
            <a:ext cx="6310437" cy="3898789"/>
          </a:xfrm>
          <a:prstGeom prst="rect">
            <a:avLst/>
          </a:prstGeom>
        </p:spPr>
      </p:pic>
    </p:spTree>
    <p:extLst>
      <p:ext uri="{BB962C8B-B14F-4D97-AF65-F5344CB8AC3E}">
        <p14:creationId xmlns:p14="http://schemas.microsoft.com/office/powerpoint/2010/main" val="519708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conclusion</a:t>
            </a:r>
            <a:endParaRPr lang="fr-FR" dirty="0"/>
          </a:p>
        </p:txBody>
      </p:sp>
      <p:sp>
        <p:nvSpPr>
          <p:cNvPr id="3" name="Espace réservé du contenu 2"/>
          <p:cNvSpPr>
            <a:spLocks noGrp="1"/>
          </p:cNvSpPr>
          <p:nvPr>
            <p:ph sz="half" idx="1"/>
          </p:nvPr>
        </p:nvSpPr>
        <p:spPr>
          <a:xfrm>
            <a:off x="837828" y="2093977"/>
            <a:ext cx="10470355" cy="4178808"/>
          </a:xfrm>
        </p:spPr>
        <p:txBody>
          <a:bodyPr>
            <a:normAutofit/>
          </a:bodyPr>
          <a:lstStyle/>
          <a:p>
            <a:pPr algn="just">
              <a:buNone/>
            </a:pPr>
            <a:r>
              <a:rPr lang="fr-FR" dirty="0" smtClean="0"/>
              <a:t>	Le </a:t>
            </a:r>
            <a:r>
              <a:rPr lang="fr-FR" dirty="0"/>
              <a:t>futur de l’interface Homme-machine s’annonce donc fascinant. La complexité des machines continuera sans doute à augmenter. Cependant, grâce à des appareils et des logiciels de plus en plus intelligents, les machines se montreront capables de rester intuitives et de fournir aux utilisateurs une interface simple et engageante. L’intégration perpétuelle des machines dans notre société fera de la machine un objet commun que les enfants apprendront à utiliser dès le plus jeune âge. Elle pourra peut-être même, un jour, lire dans nos pensées</a:t>
            </a:r>
            <a:r>
              <a:rPr lang="fr-FR" dirty="0" smtClean="0"/>
              <a:t>…</a:t>
            </a:r>
          </a:p>
          <a:p>
            <a:pPr algn="just">
              <a:buNone/>
            </a:pPr>
            <a:r>
              <a:rPr lang="fr-FR" dirty="0" smtClean="0"/>
              <a:t>   MAIS Il </a:t>
            </a:r>
            <a:r>
              <a:rPr lang="fr-FR" dirty="0"/>
              <a:t>y a quand même des inconvénients </a:t>
            </a:r>
            <a:r>
              <a:rPr lang="fr-FR" dirty="0" smtClean="0"/>
              <a:t>:</a:t>
            </a:r>
            <a:endParaRPr lang="fr-FR" dirty="0"/>
          </a:p>
          <a:p>
            <a:pPr lvl="1" algn="just"/>
            <a:r>
              <a:rPr lang="fr-FR" dirty="0"/>
              <a:t>L’humain devient de plus en plus obsolète voire </a:t>
            </a:r>
            <a:r>
              <a:rPr lang="fr-FR" dirty="0" smtClean="0"/>
              <a:t>inutile	</a:t>
            </a:r>
            <a:endParaRPr lang="fr-FR" dirty="0"/>
          </a:p>
          <a:p>
            <a:pPr lvl="1" algn="just"/>
            <a:r>
              <a:rPr lang="fr-FR" dirty="0"/>
              <a:t>Sécurité et vie </a:t>
            </a:r>
            <a:r>
              <a:rPr lang="fr-FR" dirty="0" smtClean="0"/>
              <a:t>privée</a:t>
            </a:r>
            <a:endParaRPr lang="fr-FR" dirty="0"/>
          </a:p>
          <a:p>
            <a:pPr lvl="1" algn="just"/>
            <a:r>
              <a:rPr lang="fr-FR" dirty="0" smtClean="0"/>
              <a:t>Destruction </a:t>
            </a:r>
            <a:r>
              <a:rPr lang="fr-FR" dirty="0"/>
              <a:t>de vie familiale </a:t>
            </a:r>
          </a:p>
          <a:p>
            <a:endParaRPr lang="fr-FR" dirty="0"/>
          </a:p>
        </p:txBody>
      </p:sp>
      <p:sp>
        <p:nvSpPr>
          <p:cNvPr id="5" name="Espace réservé de la date 4"/>
          <p:cNvSpPr>
            <a:spLocks noGrp="1"/>
          </p:cNvSpPr>
          <p:nvPr>
            <p:ph type="dt" sz="half" idx="10"/>
          </p:nvPr>
        </p:nvSpPr>
        <p:spPr/>
        <p:txBody>
          <a:bodyPr/>
          <a:lstStyle/>
          <a:p>
            <a:pPr rtl="0"/>
            <a:fld id="{F7A69EA0-3B3B-47DB-838D-1F641439265C}" type="datetime1">
              <a:rPr lang="fr-FR" noProof="0" smtClean="0"/>
              <a:t>22/03/2019</a:t>
            </a:fld>
            <a:endParaRPr lang="fr-FR" noProof="0" dirty="0"/>
          </a:p>
        </p:txBody>
      </p:sp>
      <p:sp>
        <p:nvSpPr>
          <p:cNvPr id="6" name="Espace réservé du pied de page 5"/>
          <p:cNvSpPr>
            <a:spLocks noGrp="1"/>
          </p:cNvSpPr>
          <p:nvPr>
            <p:ph type="ftr" sz="quarter" idx="11"/>
          </p:nvPr>
        </p:nvSpPr>
        <p:spPr/>
        <p:txBody>
          <a:bodyPr/>
          <a:lstStyle/>
          <a:p>
            <a:pPr rtl="0"/>
            <a:r>
              <a:rPr lang="fr-FR" noProof="0" dirty="0" smtClean="0"/>
              <a:t>IHM 2.0</a:t>
            </a:r>
            <a:endParaRPr lang="fr-FR" noProof="0" dirty="0"/>
          </a:p>
        </p:txBody>
      </p:sp>
      <p:sp>
        <p:nvSpPr>
          <p:cNvPr id="7" name="Espace réservé du numéro de diapositive 6"/>
          <p:cNvSpPr>
            <a:spLocks noGrp="1"/>
          </p:cNvSpPr>
          <p:nvPr>
            <p:ph type="sldNum" sz="quarter" idx="12"/>
          </p:nvPr>
        </p:nvSpPr>
        <p:spPr/>
        <p:txBody>
          <a:bodyPr/>
          <a:lstStyle/>
          <a:p>
            <a:pPr rtl="0"/>
            <a:fld id="{2A013F82-EE5E-44EE-A61D-E31C6657F26F}" type="slidenum">
              <a:rPr lang="fr-FR" noProof="0" smtClean="0"/>
              <a:t>14</a:t>
            </a:fld>
            <a:endParaRPr lang="fr-FR" noProof="0" dirty="0"/>
          </a:p>
        </p:txBody>
      </p:sp>
    </p:spTree>
    <p:extLst>
      <p:ext uri="{BB962C8B-B14F-4D97-AF65-F5344CB8AC3E}">
        <p14:creationId xmlns:p14="http://schemas.microsoft.com/office/powerpoint/2010/main" val="3346536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SOURCES</a:t>
            </a:r>
            <a:endParaRPr lang="fr-FR" dirty="0"/>
          </a:p>
        </p:txBody>
      </p:sp>
      <p:sp>
        <p:nvSpPr>
          <p:cNvPr id="3" name="Espace réservé du contenu 2"/>
          <p:cNvSpPr>
            <a:spLocks noGrp="1"/>
          </p:cNvSpPr>
          <p:nvPr>
            <p:ph sz="half" idx="1"/>
          </p:nvPr>
        </p:nvSpPr>
        <p:spPr>
          <a:xfrm>
            <a:off x="1069568" y="2194559"/>
            <a:ext cx="10353435" cy="4078225"/>
          </a:xfrm>
        </p:spPr>
        <p:txBody>
          <a:bodyPr/>
          <a:lstStyle/>
          <a:p>
            <a:r>
              <a:rPr lang="fr-FR" dirty="0">
                <a:hlinkClick r:id="rId2"/>
              </a:rPr>
              <a:t>http://</a:t>
            </a:r>
            <a:r>
              <a:rPr lang="fr-FR" dirty="0" smtClean="0">
                <a:hlinkClick r:id="rId2"/>
              </a:rPr>
              <a:t>www-clips.imag.fr/geod/User/jean.caelen/cours%20accessibles_fichiers/IntroIHM.pdf</a:t>
            </a:r>
            <a:endParaRPr lang="fr-FR" dirty="0" smtClean="0"/>
          </a:p>
          <a:p>
            <a:r>
              <a:rPr lang="fr-FR" dirty="0">
                <a:hlinkClick r:id="rId3"/>
              </a:rPr>
              <a:t>https://martouf.ch/2010/02/futur-de-l-informatique-episode-9-interface-homme-machine-du-futur</a:t>
            </a:r>
            <a:r>
              <a:rPr lang="fr-FR" dirty="0" smtClean="0">
                <a:hlinkClick r:id="rId3"/>
              </a:rPr>
              <a:t>/</a:t>
            </a:r>
            <a:endParaRPr lang="fr-FR" dirty="0" smtClean="0"/>
          </a:p>
          <a:p>
            <a:r>
              <a:rPr lang="fr-FR" dirty="0">
                <a:hlinkClick r:id="rId4"/>
              </a:rPr>
              <a:t>http://</a:t>
            </a:r>
            <a:r>
              <a:rPr lang="fr-FR" dirty="0" smtClean="0">
                <a:hlinkClick r:id="rId4"/>
              </a:rPr>
              <a:t>projet.eu.org/pedago/sin/ICN/2nde/0-IHM.pdf</a:t>
            </a:r>
            <a:endParaRPr lang="fr-FR" dirty="0" smtClean="0"/>
          </a:p>
          <a:p>
            <a:r>
              <a:rPr lang="fr-FR" dirty="0">
                <a:hlinkClick r:id="rId5"/>
              </a:rPr>
              <a:t>https://blogrecherche.wp.imt.fr/2018/02/05/interactions-homme-machine</a:t>
            </a:r>
            <a:r>
              <a:rPr lang="fr-FR" dirty="0" smtClean="0">
                <a:hlinkClick r:id="rId5"/>
              </a:rPr>
              <a:t>/</a:t>
            </a:r>
            <a:endParaRPr lang="fr-FR" dirty="0" smtClean="0"/>
          </a:p>
          <a:p>
            <a:r>
              <a:rPr lang="fr-FR" dirty="0">
                <a:hlinkClick r:id="rId6"/>
              </a:rPr>
              <a:t>https://www.futura-sciences.com/tech/actualites/technologie-interfaces-homme-machine-2020-15258</a:t>
            </a:r>
            <a:r>
              <a:rPr lang="fr-FR" dirty="0" smtClean="0">
                <a:hlinkClick r:id="rId6"/>
              </a:rPr>
              <a:t>/</a:t>
            </a:r>
            <a:endParaRPr lang="fr-FR" dirty="0" smtClean="0"/>
          </a:p>
          <a:p>
            <a:endParaRPr lang="fr-FR" dirty="0"/>
          </a:p>
        </p:txBody>
      </p:sp>
      <p:sp>
        <p:nvSpPr>
          <p:cNvPr id="5" name="Espace réservé de la date 4"/>
          <p:cNvSpPr>
            <a:spLocks noGrp="1"/>
          </p:cNvSpPr>
          <p:nvPr>
            <p:ph type="dt" sz="half" idx="10"/>
          </p:nvPr>
        </p:nvSpPr>
        <p:spPr/>
        <p:txBody>
          <a:bodyPr/>
          <a:lstStyle/>
          <a:p>
            <a:pPr rtl="0"/>
            <a:fld id="{8A281878-D41A-4FAD-8617-05198922A572}" type="datetime1">
              <a:rPr lang="fr-FR" noProof="0" smtClean="0"/>
              <a:t>22/03/2019</a:t>
            </a:fld>
            <a:endParaRPr lang="fr-FR" noProof="0" dirty="0"/>
          </a:p>
        </p:txBody>
      </p:sp>
      <p:sp>
        <p:nvSpPr>
          <p:cNvPr id="6" name="Espace réservé du pied de page 5"/>
          <p:cNvSpPr>
            <a:spLocks noGrp="1"/>
          </p:cNvSpPr>
          <p:nvPr>
            <p:ph type="ftr" sz="quarter" idx="11"/>
          </p:nvPr>
        </p:nvSpPr>
        <p:spPr/>
        <p:txBody>
          <a:bodyPr/>
          <a:lstStyle/>
          <a:p>
            <a:pPr rtl="0"/>
            <a:r>
              <a:rPr lang="fr-FR" noProof="0" smtClean="0"/>
              <a:t>IHM 2.0</a:t>
            </a:r>
            <a:endParaRPr lang="fr-FR" noProof="0" dirty="0"/>
          </a:p>
        </p:txBody>
      </p:sp>
      <p:sp>
        <p:nvSpPr>
          <p:cNvPr id="7" name="Espace réservé du numéro de diapositive 6"/>
          <p:cNvSpPr>
            <a:spLocks noGrp="1"/>
          </p:cNvSpPr>
          <p:nvPr>
            <p:ph type="sldNum" sz="quarter" idx="12"/>
          </p:nvPr>
        </p:nvSpPr>
        <p:spPr/>
        <p:txBody>
          <a:bodyPr/>
          <a:lstStyle/>
          <a:p>
            <a:pPr rtl="0"/>
            <a:fld id="{2A013F82-EE5E-44EE-A61D-E31C6657F26F}" type="slidenum">
              <a:rPr lang="fr-FR" noProof="0" smtClean="0"/>
              <a:t>15</a:t>
            </a:fld>
            <a:endParaRPr lang="fr-FR" noProof="0" dirty="0"/>
          </a:p>
        </p:txBody>
      </p:sp>
    </p:spTree>
    <p:extLst>
      <p:ext uri="{BB962C8B-B14F-4D97-AF65-F5344CB8AC3E}">
        <p14:creationId xmlns:p14="http://schemas.microsoft.com/office/powerpoint/2010/main" val="3610280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ype de bois">
  <a:themeElements>
    <a:clrScheme name="Type de bois">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Type de bois">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ype de bois">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1F78577-2839-4BFF-9EC7-673BD8FEBD8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049C11C-71DC-49B6-ACD8-27E3AE088D14}">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40262f94-9f35-4ac3-9a90-690165a166b7"/>
    <ds:schemaRef ds:uri="a4f35948-e619-41b3-aa29-22878b09cfd2"/>
    <ds:schemaRef ds:uri="http://www.w3.org/XML/1998/namespace"/>
    <ds:schemaRef ds:uri="http://purl.org/dc/dcmitype/"/>
  </ds:schemaRefs>
</ds:datastoreItem>
</file>

<file path=customXml/itemProps3.xml><?xml version="1.0" encoding="utf-8"?>
<ds:datastoreItem xmlns:ds="http://schemas.openxmlformats.org/officeDocument/2006/customXml" ds:itemID="{0875BD71-4A33-4FB7-88CA-777C4D9E6EE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TM03090434[[fn=Type de bois]]</Template>
  <TotalTime>3223</TotalTime>
  <Words>503</Words>
  <Application>Microsoft Office PowerPoint</Application>
  <PresentationFormat>Personnalisé</PresentationFormat>
  <Paragraphs>138</Paragraphs>
  <Slides>15</Slides>
  <Notes>11</Notes>
  <HiddenSlides>0</HiddenSlides>
  <MMClips>4</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15</vt:i4>
      </vt:variant>
    </vt:vector>
  </HeadingPairs>
  <TitlesOfParts>
    <vt:vector size="23" baseType="lpstr">
      <vt:lpstr>Arial</vt:lpstr>
      <vt:lpstr>Century Gothic</vt:lpstr>
      <vt:lpstr>Rockwell</vt:lpstr>
      <vt:lpstr>Rockwell Condensed</vt:lpstr>
      <vt:lpstr>Tahoma</vt:lpstr>
      <vt:lpstr>Times New Roman</vt:lpstr>
      <vt:lpstr>Wingdings</vt:lpstr>
      <vt:lpstr>Type de bois</vt:lpstr>
      <vt:lpstr>IHM 2.0</vt:lpstr>
      <vt:lpstr>Plan </vt:lpstr>
      <vt:lpstr>introduction</vt:lpstr>
      <vt:lpstr>Définitions </vt:lpstr>
      <vt:lpstr>Comment définit-on les interactions homme-machine ? </vt:lpstr>
      <vt:lpstr>Comment ont évolué les interactions homme-machine ? </vt:lpstr>
      <vt:lpstr>Paradigmes d'interfaces </vt:lpstr>
      <vt:lpstr>LES TYPES D’Interfaces H-M</vt:lpstr>
      <vt:lpstr>LES IHM D’AUJOURD’HUI</vt:lpstr>
      <vt:lpstr>Les IHM de demain</vt:lpstr>
      <vt:lpstr>Les IHM de demain</vt:lpstr>
      <vt:lpstr>Les IHM de demain</vt:lpstr>
      <vt:lpstr>Les IHM de demain</vt:lpstr>
      <vt:lpstr>conclusion</vt:lpstr>
      <vt:lpstr>SOURCES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Analyse des réseaux sociaux</dc:title>
  <dc:creator>tinhinane</dc:creator>
  <cp:lastModifiedBy>tinhinane</cp:lastModifiedBy>
  <cp:revision>37</cp:revision>
  <dcterms:created xsi:type="dcterms:W3CDTF">2019-03-11T19:27:36Z</dcterms:created>
  <dcterms:modified xsi:type="dcterms:W3CDTF">2019-03-22T08:07:19Z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r8>74069000</vt:r8>
  </property>
  <property fmtid="{D5CDD505-2E9C-101B-9397-08002B2CF9AE}" pid="3" name="HiddenCategoryTags">
    <vt:lpwstr/>
  </property>
  <property fmtid="{D5CDD505-2E9C-101B-9397-08002B2CF9AE}" pid="4" name="InternalTags">
    <vt:lpwstr/>
  </property>
  <property fmtid="{D5CDD505-2E9C-101B-9397-08002B2CF9AE}" pid="5" name="CategoryTags">
    <vt:lpwstr/>
  </property>
  <property fmtid="{D5CDD505-2E9C-101B-9397-08002B2CF9AE}" pid="6" name="Applications">
    <vt:lpwstr/>
  </property>
  <property fmtid="{D5CDD505-2E9C-101B-9397-08002B2CF9AE}" pid="7" name="CampaignTags">
    <vt:lpwstr/>
  </property>
  <property fmtid="{D5CDD505-2E9C-101B-9397-08002B2CF9AE}" pid="8" name="ScenarioTags">
    <vt:lpwstr/>
  </property>
  <property fmtid="{D5CDD505-2E9C-101B-9397-08002B2CF9AE}" pid="9" name="ContentTypeId">
    <vt:lpwstr>0x010100AA3F7D94069FF64A86F7DFF56D60E3BE</vt:lpwstr>
  </property>
  <property fmtid="{D5CDD505-2E9C-101B-9397-08002B2CF9AE}" pid="10" name="FeatureTags">
    <vt:lpwstr/>
  </property>
  <property fmtid="{D5CDD505-2E9C-101B-9397-08002B2CF9AE}" pid="11" name="LocalizationTags">
    <vt:lpwstr/>
  </property>
</Properties>
</file>