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mp4" ContentType="video/mp4"/>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7"/>
  </p:notesMasterIdLst>
  <p:handoutMasterIdLst>
    <p:handoutMasterId r:id="rId38"/>
  </p:handoutMasterIdLst>
  <p:sldIdLst>
    <p:sldId id="256" r:id="rId5"/>
    <p:sldId id="257" r:id="rId6"/>
    <p:sldId id="310" r:id="rId7"/>
    <p:sldId id="275" r:id="rId8"/>
    <p:sldId id="305" r:id="rId9"/>
    <p:sldId id="271" r:id="rId10"/>
    <p:sldId id="306" r:id="rId11"/>
    <p:sldId id="276" r:id="rId12"/>
    <p:sldId id="307" r:id="rId13"/>
    <p:sldId id="277" r:id="rId14"/>
    <p:sldId id="283" r:id="rId15"/>
    <p:sldId id="284" r:id="rId16"/>
    <p:sldId id="308" r:id="rId17"/>
    <p:sldId id="285" r:id="rId18"/>
    <p:sldId id="309" r:id="rId19"/>
    <p:sldId id="278" r:id="rId20"/>
    <p:sldId id="279" r:id="rId21"/>
    <p:sldId id="280" r:id="rId22"/>
    <p:sldId id="281" r:id="rId23"/>
    <p:sldId id="286" r:id="rId24"/>
    <p:sldId id="294" r:id="rId25"/>
    <p:sldId id="293" r:id="rId26"/>
    <p:sldId id="295" r:id="rId27"/>
    <p:sldId id="296" r:id="rId28"/>
    <p:sldId id="287" r:id="rId29"/>
    <p:sldId id="304" r:id="rId30"/>
    <p:sldId id="301" r:id="rId31"/>
    <p:sldId id="302" r:id="rId32"/>
    <p:sldId id="303" r:id="rId33"/>
    <p:sldId id="290" r:id="rId34"/>
    <p:sldId id="311" r:id="rId35"/>
    <p:sldId id="282" r:id="rId3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79928" autoAdjust="0"/>
  </p:normalViewPr>
  <p:slideViewPr>
    <p:cSldViewPr snapToGrid="0" showGuides="1">
      <p:cViewPr varScale="1">
        <p:scale>
          <a:sx n="59" d="100"/>
          <a:sy n="59" d="100"/>
        </p:scale>
        <p:origin x="438" y="54"/>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pPr rtl="0"/>
            <a:endParaRPr lang="fr-FR" dirty="0"/>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rtl="0">
              <a:defRPr sz="1200"/>
            </a:lvl1pPr>
          </a:lstStyle>
          <a:p>
            <a:pPr algn="r" rtl="0"/>
            <a:fld id="{43DEC388-69C3-41CE-836D-8CADE66F758F}" type="datetime1">
              <a:rPr lang="fr-FR" smtClean="0"/>
              <a:pPr algn="r" rtl="0"/>
              <a:t>07/03/2018</a:t>
            </a:fld>
            <a:endParaRPr lang="fr-FR" dirty="0"/>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rtl="0">
              <a:defRPr sz="1200"/>
            </a:lvl1pPr>
          </a:lstStyle>
          <a:p>
            <a:pPr rtl="0"/>
            <a:endParaRPr lang="fr-FR" dirty="0"/>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rtl="0">
              <a:defRPr sz="1200"/>
            </a:lvl1pPr>
          </a:lstStyle>
          <a:p>
            <a:pPr algn="r"/>
            <a:fld id="{E31375A4-56A4-47D6-9801-1991572033F7}" type="slidenum">
              <a:rPr lang="fr-FR"/>
              <a:pPr algn="r"/>
              <a:t>‹N°›</a:t>
            </a:fld>
            <a:endParaRPr lang="fr-FR"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pPr rtl="0"/>
            <a:endParaRPr lang="fr-FR" noProof="0"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rtl="0">
              <a:defRPr sz="1200"/>
            </a:lvl1pPr>
          </a:lstStyle>
          <a:p>
            <a:fld id="{3CF334A0-7817-44BF-BE74-0C1D60A40209}" type="datetime1">
              <a:rPr lang="fr-FR" smtClean="0"/>
              <a:pPr/>
              <a:t>07/03/2018</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dirty="0" smtClean="0"/>
              <a:t>Modifiez les styles du texte du masque</a:t>
            </a:r>
          </a:p>
          <a:p>
            <a:pPr lvl="1" rtl="0"/>
            <a:r>
              <a:rPr lang="fr-FR" noProof="0" dirty="0" smtClean="0"/>
              <a:t>Deuxième niveau</a:t>
            </a:r>
          </a:p>
          <a:p>
            <a:pPr lvl="2" rtl="0"/>
            <a:r>
              <a:rPr lang="fr-FR" noProof="0" dirty="0" smtClean="0"/>
              <a:t>Troisième niveau</a:t>
            </a:r>
          </a:p>
          <a:p>
            <a:pPr lvl="3" rtl="0"/>
            <a:r>
              <a:rPr lang="fr-FR" noProof="0" dirty="0" smtClean="0"/>
              <a:t>Quatrième niveau</a:t>
            </a:r>
          </a:p>
          <a:p>
            <a:pPr lvl="4" rtl="0"/>
            <a:r>
              <a:rPr lang="fr-FR" noProof="0" dirty="0" smtClean="0"/>
              <a:t>Cinquième niveau</a:t>
            </a:r>
            <a:endParaRPr lang="fr-FR" noProof="0" dirty="0"/>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0">
              <a:defRPr sz="1200"/>
            </a:lvl1pPr>
          </a:lstStyle>
          <a:p>
            <a:pPr rtl="0"/>
            <a:endParaRPr lang="fr-FR" noProof="0"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0">
              <a:defRPr sz="1200"/>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31375A4-56A4-47D6-9801-1991572033F7}" type="slidenum">
              <a:rPr lang="fr-FR"/>
              <a:pPr/>
              <a:t>1</a:t>
            </a:fld>
            <a:endParaRPr lang="fr-FR" dirty="0"/>
          </a:p>
        </p:txBody>
      </p:sp>
    </p:spTree>
    <p:extLst>
      <p:ext uri="{BB962C8B-B14F-4D97-AF65-F5344CB8AC3E}">
        <p14:creationId xmlns:p14="http://schemas.microsoft.com/office/powerpoint/2010/main" val="3585061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31375A4-56A4-47D6-9801-1991572033F7}" type="slidenum">
              <a:rPr lang="fr-FR" smtClean="0"/>
              <a:pPr/>
              <a:t>5</a:t>
            </a:fld>
            <a:endParaRPr lang="fr-FR" dirty="0"/>
          </a:p>
        </p:txBody>
      </p:sp>
    </p:spTree>
    <p:extLst>
      <p:ext uri="{BB962C8B-B14F-4D97-AF65-F5344CB8AC3E}">
        <p14:creationId xmlns:p14="http://schemas.microsoft.com/office/powerpoint/2010/main" val="4215487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Les années 80 avec XEROX </a:t>
            </a:r>
            <a:endParaRPr lang="fr-FR" dirty="0"/>
          </a:p>
        </p:txBody>
      </p:sp>
      <p:sp>
        <p:nvSpPr>
          <p:cNvPr id="4" name="Espace réservé du numéro de diapositive 3"/>
          <p:cNvSpPr>
            <a:spLocks noGrp="1"/>
          </p:cNvSpPr>
          <p:nvPr>
            <p:ph type="sldNum" sz="quarter" idx="10"/>
          </p:nvPr>
        </p:nvSpPr>
        <p:spPr/>
        <p:txBody>
          <a:bodyPr/>
          <a:lstStyle/>
          <a:p>
            <a:fld id="{E31375A4-56A4-47D6-9801-1991572033F7}" type="slidenum">
              <a:rPr lang="fr-FR" smtClean="0"/>
              <a:pPr/>
              <a:t>10</a:t>
            </a:fld>
            <a:endParaRPr lang="fr-FR" dirty="0"/>
          </a:p>
        </p:txBody>
      </p:sp>
    </p:spTree>
    <p:extLst>
      <p:ext uri="{BB962C8B-B14F-4D97-AF65-F5344CB8AC3E}">
        <p14:creationId xmlns:p14="http://schemas.microsoft.com/office/powerpoint/2010/main" val="3791688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b="0" i="0" kern="1200" dirty="0" smtClean="0">
                <a:solidFill>
                  <a:schemeClr val="tx1"/>
                </a:solidFill>
                <a:effectLst/>
                <a:latin typeface="+mn-lt"/>
                <a:ea typeface="+mn-ea"/>
                <a:cs typeface="+mn-cs"/>
              </a:rPr>
              <a:t> sentiment d'engagement dans un monde d'objets plutôt que l'impression de communiquer par un intermédiaire</a:t>
            </a:r>
            <a:endParaRPr lang="fr-FR" dirty="0"/>
          </a:p>
        </p:txBody>
      </p:sp>
      <p:sp>
        <p:nvSpPr>
          <p:cNvPr id="4" name="Espace réservé du numéro de diapositive 3"/>
          <p:cNvSpPr>
            <a:spLocks noGrp="1"/>
          </p:cNvSpPr>
          <p:nvPr>
            <p:ph type="sldNum" sz="quarter" idx="10"/>
          </p:nvPr>
        </p:nvSpPr>
        <p:spPr/>
        <p:txBody>
          <a:bodyPr/>
          <a:lstStyle/>
          <a:p>
            <a:fld id="{E31375A4-56A4-47D6-9801-1991572033F7}" type="slidenum">
              <a:rPr lang="fr-FR" smtClean="0"/>
              <a:pPr/>
              <a:t>12</a:t>
            </a:fld>
            <a:endParaRPr lang="fr-FR" dirty="0"/>
          </a:p>
        </p:txBody>
      </p:sp>
    </p:spTree>
    <p:extLst>
      <p:ext uri="{BB962C8B-B14F-4D97-AF65-F5344CB8AC3E}">
        <p14:creationId xmlns:p14="http://schemas.microsoft.com/office/powerpoint/2010/main" val="457940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Un cas particulier des modes</a:t>
            </a:r>
            <a:r>
              <a:rPr lang="fr-FR" baseline="0" dirty="0" smtClean="0"/>
              <a:t> temporels qui est le quasi modes </a:t>
            </a:r>
            <a:endParaRPr lang="fr-FR" dirty="0"/>
          </a:p>
        </p:txBody>
      </p:sp>
      <p:sp>
        <p:nvSpPr>
          <p:cNvPr id="4" name="Espace réservé du numéro de diapositive 3"/>
          <p:cNvSpPr>
            <a:spLocks noGrp="1"/>
          </p:cNvSpPr>
          <p:nvPr>
            <p:ph type="sldNum" sz="quarter" idx="10"/>
          </p:nvPr>
        </p:nvSpPr>
        <p:spPr/>
        <p:txBody>
          <a:bodyPr/>
          <a:lstStyle/>
          <a:p>
            <a:fld id="{E31375A4-56A4-47D6-9801-1991572033F7}" type="slidenum">
              <a:rPr lang="fr-FR" smtClean="0"/>
              <a:pPr/>
              <a:t>20</a:t>
            </a:fld>
            <a:endParaRPr lang="fr-FR" dirty="0"/>
          </a:p>
        </p:txBody>
      </p:sp>
    </p:spTree>
    <p:extLst>
      <p:ext uri="{BB962C8B-B14F-4D97-AF65-F5344CB8AC3E}">
        <p14:creationId xmlns:p14="http://schemas.microsoft.com/office/powerpoint/2010/main" val="3984007609"/>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dirty="0"/>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dirty="0"/>
          </a:p>
        </p:txBody>
      </p:sp>
      <p:sp>
        <p:nvSpPr>
          <p:cNvPr id="2" name="Titre 1"/>
          <p:cNvSpPr>
            <a:spLocks noGrp="1"/>
          </p:cNvSpPr>
          <p:nvPr>
            <p:ph type="ctrTitle"/>
          </p:nvPr>
        </p:nvSpPr>
        <p:spPr>
          <a:xfrm>
            <a:off x="1104900" y="2292094"/>
            <a:ext cx="10096500" cy="2219691"/>
          </a:xfrm>
        </p:spPr>
        <p:txBody>
          <a:bodyPr rtlCol="0" anchor="ctr">
            <a:normAutofit/>
          </a:bodyPr>
          <a:lstStyle>
            <a:lvl1pPr algn="l" rtl="0">
              <a:defRPr sz="4400" cap="all" baseline="0"/>
            </a:lvl1pPr>
          </a:lstStyle>
          <a:p>
            <a:pPr rtl="0"/>
            <a:r>
              <a:rPr lang="fr-FR" noProof="0" smtClean="0"/>
              <a:t>Modifiez le style du titre</a:t>
            </a:r>
            <a:endParaRPr lang="fr-FR" noProof="0" dirty="0"/>
          </a:p>
        </p:txBody>
      </p:sp>
      <p:sp>
        <p:nvSpPr>
          <p:cNvPr id="3" name="Sous-titre 2"/>
          <p:cNvSpPr>
            <a:spLocks noGrp="1"/>
          </p:cNvSpPr>
          <p:nvPr>
            <p:ph type="subTitle" idx="1"/>
          </p:nvPr>
        </p:nvSpPr>
        <p:spPr>
          <a:xfrm>
            <a:off x="1104898" y="4511784"/>
            <a:ext cx="10096501" cy="955565"/>
          </a:xfrm>
        </p:spPr>
        <p:txBody>
          <a:bodyPr rtlCol="0">
            <a:normAutofit/>
          </a:bodyPr>
          <a:lstStyle>
            <a:lvl1pPr marL="0" indent="0" algn="l" rtl="0">
              <a:spcBef>
                <a:spcPts val="0"/>
              </a:spcBef>
              <a:buNone/>
              <a:defRPr sz="1800"/>
            </a:lvl1pPr>
            <a:lvl2pPr marL="457200" indent="0" algn="ctr" rtl="0">
              <a:buNone/>
              <a:defRPr sz="2000"/>
            </a:lvl2pPr>
            <a:lvl3pPr marL="914400" indent="0" algn="ctr" rtl="0">
              <a:buNone/>
              <a:defRPr sz="1800"/>
            </a:lvl3pPr>
            <a:lvl4pPr marL="1371600" indent="0" algn="ctr" rtl="0">
              <a:buNone/>
              <a:defRPr sz="1600"/>
            </a:lvl4pPr>
            <a:lvl5pPr marL="1828800" indent="0" algn="ctr" rtl="0">
              <a:buNone/>
              <a:defRPr sz="1600"/>
            </a:lvl5pPr>
            <a:lvl6pPr marL="2286000" indent="0" algn="ctr" rtl="0">
              <a:buNone/>
              <a:defRPr sz="1600"/>
            </a:lvl6pPr>
            <a:lvl7pPr marL="2743200" indent="0" algn="ctr" rtl="0">
              <a:buNone/>
              <a:defRPr sz="1600"/>
            </a:lvl7pPr>
            <a:lvl8pPr marL="3200400" indent="0" algn="ctr" rtl="0">
              <a:buNone/>
              <a:defRPr sz="1600"/>
            </a:lvl8pPr>
            <a:lvl9pPr marL="3657600" indent="0" algn="ctr" rtl="0">
              <a:buNone/>
              <a:defRPr sz="1600"/>
            </a:lvl9pPr>
          </a:lstStyle>
          <a:p>
            <a:pPr rtl="0"/>
            <a:r>
              <a:rPr lang="fr-FR" noProof="0" smtClean="0"/>
              <a:t>Modifiez le style des sous-titres du masque</a:t>
            </a:r>
            <a:endParaRPr lang="fr-FR" noProof="0" dirty="0"/>
          </a:p>
        </p:txBody>
      </p:sp>
      <p:sp>
        <p:nvSpPr>
          <p:cNvPr id="4" name="Espace réservé de la date 3"/>
          <p:cNvSpPr>
            <a:spLocks noGrp="1"/>
          </p:cNvSpPr>
          <p:nvPr>
            <p:ph type="dt" sz="half" idx="10"/>
          </p:nvPr>
        </p:nvSpPr>
        <p:spPr/>
        <p:txBody>
          <a:bodyPr rtlCol="0"/>
          <a:lstStyle>
            <a:lvl1pPr>
              <a:defRPr/>
            </a:lvl1pPr>
          </a:lstStyle>
          <a:p>
            <a:fld id="{2A93682C-1666-439C-B1F6-2324BA8BDEE9}" type="datetime1">
              <a:rPr lang="fr-FR" smtClean="0"/>
              <a:pPr/>
              <a:t>07/03/2018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pic>
        <p:nvPicPr>
          <p:cNvPr id="11" name="Image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4445" y="0"/>
            <a:ext cx="1747524" cy="2292094"/>
          </a:xfrm>
          <a:prstGeom prst="rect">
            <a:avLst/>
          </a:prstGeom>
        </p:spPr>
      </p:pic>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contenu 2"/>
          <p:cNvSpPr>
            <a:spLocks noGrp="1"/>
          </p:cNvSpPr>
          <p:nvPr>
            <p:ph idx="1"/>
          </p:nvPr>
        </p:nvSpPr>
        <p:spPr/>
        <p:txBody>
          <a:bodyPr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fld id="{51DB54D6-28DC-40C0-8824-32CC37999B83}" type="datetime1">
              <a:rPr lang="fr-FR" smtClean="0"/>
              <a:pPr/>
              <a:t>07/03/2018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apositive de titre avec image">
    <p:spTree>
      <p:nvGrpSpPr>
        <p:cNvPr id="1" name=""/>
        <p:cNvGrpSpPr/>
        <p:nvPr/>
      </p:nvGrpSpPr>
      <p:grpSpPr>
        <a:xfrm>
          <a:off x="0" y="0"/>
          <a:ext cx="0" cy="0"/>
          <a:chOff x="0" y="0"/>
          <a:chExt cx="0" cy="0"/>
        </a:xfrm>
      </p:grpSpPr>
      <p:grpSp>
        <p:nvGrpSpPr>
          <p:cNvPr id="13" name="Groupe 12"/>
          <p:cNvGrpSpPr/>
          <p:nvPr/>
        </p:nvGrpSpPr>
        <p:grpSpPr>
          <a:xfrm rot="10800000">
            <a:off x="0" y="5645510"/>
            <a:ext cx="12192000" cy="63125"/>
            <a:chOff x="507492" y="1501519"/>
            <a:chExt cx="8129016" cy="63125"/>
          </a:xfrm>
        </p:grpSpPr>
        <p:cxnSp>
          <p:nvCxnSpPr>
            <p:cNvPr id="17" name="Connecteur droit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e 13"/>
          <p:cNvGrpSpPr/>
          <p:nvPr/>
        </p:nvGrpSpPr>
        <p:grpSpPr>
          <a:xfrm>
            <a:off x="0" y="1143000"/>
            <a:ext cx="12192000" cy="63125"/>
            <a:chOff x="507492" y="1501519"/>
            <a:chExt cx="8129016" cy="63125"/>
          </a:xfrm>
        </p:grpSpPr>
        <p:cxnSp>
          <p:nvCxnSpPr>
            <p:cNvPr id="15" name="Connecteur droit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Connecteur droit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dirty="0"/>
          </a:p>
        </p:txBody>
      </p:sp>
      <p:sp>
        <p:nvSpPr>
          <p:cNvPr id="8" name="Rectangle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dirty="0"/>
          </a:p>
        </p:txBody>
      </p:sp>
      <p:sp>
        <p:nvSpPr>
          <p:cNvPr id="2" name="Titre 1"/>
          <p:cNvSpPr>
            <a:spLocks noGrp="1"/>
          </p:cNvSpPr>
          <p:nvPr>
            <p:ph type="ctrTitle"/>
          </p:nvPr>
        </p:nvSpPr>
        <p:spPr>
          <a:xfrm>
            <a:off x="1104900" y="2292094"/>
            <a:ext cx="5734050" cy="2219691"/>
          </a:xfrm>
        </p:spPr>
        <p:txBody>
          <a:bodyPr rtlCol="0" anchor="ctr">
            <a:normAutofit/>
          </a:bodyPr>
          <a:lstStyle>
            <a:lvl1pPr algn="l" rtl="0">
              <a:defRPr sz="4400" cap="all" baseline="0"/>
            </a:lvl1pPr>
          </a:lstStyle>
          <a:p>
            <a:pPr rtl="0"/>
            <a:r>
              <a:rPr lang="fr-FR" noProof="0" smtClean="0"/>
              <a:t>Modifiez le style du titre</a:t>
            </a:r>
            <a:endParaRPr lang="fr-FR" noProof="0" dirty="0"/>
          </a:p>
        </p:txBody>
      </p:sp>
      <p:sp>
        <p:nvSpPr>
          <p:cNvPr id="3" name="Sous-titre 2"/>
          <p:cNvSpPr>
            <a:spLocks noGrp="1"/>
          </p:cNvSpPr>
          <p:nvPr>
            <p:ph type="subTitle" idx="1"/>
          </p:nvPr>
        </p:nvSpPr>
        <p:spPr>
          <a:xfrm>
            <a:off x="1104900" y="4511784"/>
            <a:ext cx="5734050" cy="955565"/>
          </a:xfrm>
        </p:spPr>
        <p:txBody>
          <a:bodyPr rtlCol="0">
            <a:normAutofit/>
          </a:bodyPr>
          <a:lstStyle>
            <a:lvl1pPr marL="0" indent="0" algn="l" rtl="0">
              <a:spcBef>
                <a:spcPts val="0"/>
              </a:spcBef>
              <a:buNone/>
              <a:defRPr sz="1800"/>
            </a:lvl1pPr>
            <a:lvl2pPr marL="457200" indent="0" algn="ctr" rtl="0">
              <a:buNone/>
              <a:defRPr sz="2000"/>
            </a:lvl2pPr>
            <a:lvl3pPr marL="914400" indent="0" algn="ctr" rtl="0">
              <a:buNone/>
              <a:defRPr sz="1800"/>
            </a:lvl3pPr>
            <a:lvl4pPr marL="1371600" indent="0" algn="ctr" rtl="0">
              <a:buNone/>
              <a:defRPr sz="1600"/>
            </a:lvl4pPr>
            <a:lvl5pPr marL="1828800" indent="0" algn="ctr" rtl="0">
              <a:buNone/>
              <a:defRPr sz="1600"/>
            </a:lvl5pPr>
            <a:lvl6pPr marL="2286000" indent="0" algn="ctr" rtl="0">
              <a:buNone/>
              <a:defRPr sz="1600"/>
            </a:lvl6pPr>
            <a:lvl7pPr marL="2743200" indent="0" algn="ctr" rtl="0">
              <a:buNone/>
              <a:defRPr sz="1600"/>
            </a:lvl7pPr>
            <a:lvl8pPr marL="3200400" indent="0" algn="ctr" rtl="0">
              <a:buNone/>
              <a:defRPr sz="1600"/>
            </a:lvl8pPr>
            <a:lvl9pPr marL="3657600" indent="0" algn="ctr" rtl="0">
              <a:buNone/>
              <a:defRPr sz="1600"/>
            </a:lvl9pPr>
          </a:lstStyle>
          <a:p>
            <a:pPr rtl="0"/>
            <a:r>
              <a:rPr lang="fr-FR" noProof="0" smtClean="0"/>
              <a:t>Modifiez le style des sous-titres du masque</a:t>
            </a:r>
            <a:endParaRPr lang="fr-FR" noProof="0" dirty="0"/>
          </a:p>
        </p:txBody>
      </p:sp>
      <p:pic>
        <p:nvPicPr>
          <p:cNvPr id="10" name="Image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5880" y="0"/>
            <a:ext cx="1747524" cy="2292094"/>
          </a:xfrm>
          <a:prstGeom prst="rect">
            <a:avLst/>
          </a:prstGeom>
        </p:spPr>
      </p:pic>
      <p:sp>
        <p:nvSpPr>
          <p:cNvPr id="11" name="Espace réservé d’image 10"/>
          <p:cNvSpPr>
            <a:spLocks noGrp="1"/>
          </p:cNvSpPr>
          <p:nvPr>
            <p:ph type="pic" sz="quarter" idx="13"/>
          </p:nvPr>
        </p:nvSpPr>
        <p:spPr>
          <a:xfrm>
            <a:off x="6981063" y="1310656"/>
            <a:ext cx="5210937" cy="4208604"/>
          </a:xfrm>
          <a:solidFill>
            <a:schemeClr val="tx1">
              <a:lumMod val="20000"/>
              <a:lumOff val="80000"/>
            </a:schemeClr>
          </a:solidFill>
        </p:spPr>
        <p:txBody>
          <a:bodyPr tIns="1005840" rtlCol="0"/>
          <a:lstStyle>
            <a:lvl1pPr marL="0" indent="0" algn="ctr" rtl="0">
              <a:buNone/>
              <a:defRPr/>
            </a:lvl1pPr>
          </a:lstStyle>
          <a:p>
            <a:pPr rtl="0"/>
            <a:r>
              <a:rPr lang="fr-FR" noProof="0" smtClean="0"/>
              <a:t>Cliquez sur l'icône pour ajouter une image</a:t>
            </a:r>
            <a:endParaRPr lang="fr-FR" noProof="0" dirty="0"/>
          </a:p>
        </p:txBody>
      </p:sp>
      <p:sp>
        <p:nvSpPr>
          <p:cNvPr id="19" name="Texte d’instructions"/>
          <p:cNvSpPr/>
          <p:nvPr/>
        </p:nvSpPr>
        <p:spPr>
          <a:xfrm>
            <a:off x="12344400" y="0"/>
            <a:ext cx="1295400" cy="68580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rtl="0"/>
            <a:r>
              <a:rPr lang="fr-FR" sz="1200" b="1" i="1" noProof="0" dirty="0" smtClean="0">
                <a:latin typeface="Arial" pitchFamily="34" charset="0"/>
                <a:cs typeface="Arial" pitchFamily="34" charset="0"/>
              </a:rPr>
              <a:t>REMARQUE :</a:t>
            </a:r>
          </a:p>
          <a:p>
            <a:pPr rtl="0"/>
            <a:r>
              <a:rPr lang="fr-FR" sz="1200" i="1" noProof="0" dirty="0" smtClean="0">
                <a:latin typeface="Arial" pitchFamily="34" charset="0"/>
                <a:cs typeface="Arial" pitchFamily="34" charset="0"/>
              </a:rPr>
              <a:t>Pour remplacer l’image sur cette diapositive, sélectionnez-la et supprimez-la. Cliquez ensuite sur l’icône Images dans l’espace réservé pour insérer votre image.</a:t>
            </a:r>
            <a:endParaRPr lang="fr-FR" sz="1200" i="1" noProof="0" dirty="0">
              <a:latin typeface="Arial" pitchFamily="34" charset="0"/>
              <a:cs typeface="Arial" pitchFamily="34" charset="0"/>
            </a:endParaRPr>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grpSp>
        <p:nvGrpSpPr>
          <p:cNvPr id="8" name="Groupe 7"/>
          <p:cNvGrpSpPr/>
          <p:nvPr/>
        </p:nvGrpSpPr>
        <p:grpSpPr>
          <a:xfrm>
            <a:off x="0" y="2514600"/>
            <a:ext cx="12192000" cy="3194035"/>
            <a:chOff x="647402" y="2514600"/>
            <a:chExt cx="10838688" cy="3194035"/>
          </a:xfrm>
        </p:grpSpPr>
        <p:grpSp>
          <p:nvGrpSpPr>
            <p:cNvPr id="9" name="Groupe 8"/>
            <p:cNvGrpSpPr/>
            <p:nvPr/>
          </p:nvGrpSpPr>
          <p:grpSpPr>
            <a:xfrm>
              <a:off x="647402" y="2514600"/>
              <a:ext cx="10838688" cy="63125"/>
              <a:chOff x="507492" y="1501519"/>
              <a:chExt cx="8129016" cy="63125"/>
            </a:xfrm>
          </p:grpSpPr>
          <p:cxnSp>
            <p:nvCxnSpPr>
              <p:cNvPr id="14" name="Connecteur droit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Connecteur droit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dirty="0"/>
            </a:p>
          </p:txBody>
        </p:sp>
        <p:grpSp>
          <p:nvGrpSpPr>
            <p:cNvPr id="11" name="Groupe 10"/>
            <p:cNvGrpSpPr/>
            <p:nvPr/>
          </p:nvGrpSpPr>
          <p:grpSpPr>
            <a:xfrm rot="10800000">
              <a:off x="647402" y="5645510"/>
              <a:ext cx="10838688" cy="63125"/>
              <a:chOff x="507492" y="1501519"/>
              <a:chExt cx="8129016" cy="63125"/>
            </a:xfrm>
          </p:grpSpPr>
          <p:cxnSp>
            <p:nvCxnSpPr>
              <p:cNvPr id="12" name="Connecteur droit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sp>
        <p:nvSpPr>
          <p:cNvPr id="2" name="Titre 1"/>
          <p:cNvSpPr>
            <a:spLocks noGrp="1"/>
          </p:cNvSpPr>
          <p:nvPr>
            <p:ph type="title"/>
          </p:nvPr>
        </p:nvSpPr>
        <p:spPr>
          <a:xfrm>
            <a:off x="1104899" y="2971806"/>
            <a:ext cx="10071099" cy="1684150"/>
          </a:xfrm>
        </p:spPr>
        <p:txBody>
          <a:bodyPr rtlCol="0" anchor="ctr">
            <a:normAutofit/>
          </a:bodyPr>
          <a:lstStyle>
            <a:lvl1pPr algn="l" rtl="0">
              <a:defRPr sz="4400" cap="all" baseline="0">
                <a:solidFill>
                  <a:schemeClr val="bg1"/>
                </a:solidFill>
              </a:defRPr>
            </a:lvl1pPr>
          </a:lstStyle>
          <a:p>
            <a:pPr rtl="0"/>
            <a:r>
              <a:rPr lang="fr-FR" noProof="0" smtClean="0"/>
              <a:t>Modifiez le style du titre</a:t>
            </a:r>
            <a:endParaRPr lang="fr-FR" noProof="0" dirty="0"/>
          </a:p>
        </p:txBody>
      </p:sp>
      <p:sp>
        <p:nvSpPr>
          <p:cNvPr id="3" name="Espace réservé du texte 2"/>
          <p:cNvSpPr>
            <a:spLocks noGrp="1"/>
          </p:cNvSpPr>
          <p:nvPr>
            <p:ph type="body" idx="1"/>
          </p:nvPr>
        </p:nvSpPr>
        <p:spPr>
          <a:xfrm>
            <a:off x="1104899" y="4655956"/>
            <a:ext cx="10071099" cy="509750"/>
          </a:xfrm>
        </p:spPr>
        <p:txBody>
          <a:bodyPr rtlCol="0">
            <a:normAutofit/>
          </a:bodyPr>
          <a:lstStyle>
            <a:lvl1pPr marL="0" indent="0" algn="l" rtl="0">
              <a:spcBef>
                <a:spcPts val="0"/>
              </a:spcBef>
              <a:buNone/>
              <a:defRPr sz="1600">
                <a:solidFill>
                  <a:schemeClr val="bg1"/>
                </a:solidFill>
              </a:defRPr>
            </a:lvl1pPr>
            <a:lvl2pPr marL="457200" indent="0" algn="l" rtl="0">
              <a:buNone/>
              <a:defRPr sz="2000">
                <a:solidFill>
                  <a:schemeClr val="tx1">
                    <a:tint val="75000"/>
                  </a:schemeClr>
                </a:solidFill>
              </a:defRPr>
            </a:lvl2pPr>
            <a:lvl3pPr marL="914400" indent="0" algn="l" rtl="0">
              <a:buNone/>
              <a:defRPr sz="1800">
                <a:solidFill>
                  <a:schemeClr val="tx1">
                    <a:tint val="75000"/>
                  </a:schemeClr>
                </a:solidFill>
              </a:defRPr>
            </a:lvl3pPr>
            <a:lvl4pPr marL="1371600" indent="0" algn="l" rtl="0">
              <a:buNone/>
              <a:defRPr sz="1600">
                <a:solidFill>
                  <a:schemeClr val="tx1">
                    <a:tint val="75000"/>
                  </a:schemeClr>
                </a:solidFill>
              </a:defRPr>
            </a:lvl4pPr>
            <a:lvl5pPr marL="1828800" indent="0" algn="l" rtl="0">
              <a:buNone/>
              <a:defRPr sz="1600">
                <a:solidFill>
                  <a:schemeClr val="tx1">
                    <a:tint val="75000"/>
                  </a:schemeClr>
                </a:solidFill>
              </a:defRPr>
            </a:lvl5pPr>
            <a:lvl6pPr marL="2286000" indent="0" algn="l" rtl="0">
              <a:buNone/>
              <a:defRPr sz="1600">
                <a:solidFill>
                  <a:schemeClr val="tx1">
                    <a:tint val="75000"/>
                  </a:schemeClr>
                </a:solidFill>
              </a:defRPr>
            </a:lvl6pPr>
            <a:lvl7pPr marL="2743200" indent="0" algn="l" rtl="0">
              <a:buNone/>
              <a:defRPr sz="1600">
                <a:solidFill>
                  <a:schemeClr val="tx1">
                    <a:tint val="75000"/>
                  </a:schemeClr>
                </a:solidFill>
              </a:defRPr>
            </a:lvl7pPr>
            <a:lvl8pPr marL="3200400" indent="0" algn="l" rtl="0">
              <a:buNone/>
              <a:defRPr sz="1600">
                <a:solidFill>
                  <a:schemeClr val="tx1">
                    <a:tint val="75000"/>
                  </a:schemeClr>
                </a:solidFill>
              </a:defRPr>
            </a:lvl8pPr>
            <a:lvl9pPr marL="3657600" indent="0" algn="l" rtl="0">
              <a:buNone/>
              <a:defRPr sz="1600">
                <a:solidFill>
                  <a:schemeClr val="tx1">
                    <a:tint val="75000"/>
                  </a:schemeClr>
                </a:solidFill>
              </a:defRPr>
            </a:lvl9pPr>
          </a:lstStyle>
          <a:p>
            <a:pPr lvl="0" rtl="0"/>
            <a:r>
              <a:rPr lang="fr-FR" noProof="0" smtClean="0"/>
              <a:t>Modifiez les styles du texte du masque</a:t>
            </a:r>
          </a:p>
        </p:txBody>
      </p:sp>
      <p:sp>
        <p:nvSpPr>
          <p:cNvPr id="4" name="Espace réservé de la date 3"/>
          <p:cNvSpPr>
            <a:spLocks noGrp="1"/>
          </p:cNvSpPr>
          <p:nvPr>
            <p:ph type="dt" sz="half" idx="10"/>
          </p:nvPr>
        </p:nvSpPr>
        <p:spPr/>
        <p:txBody>
          <a:bodyPr rtlCol="0"/>
          <a:lstStyle/>
          <a:p>
            <a:r>
              <a:rPr lang="fr-FR" dirty="0" smtClean="0"/>
              <a:t>​</a:t>
            </a:r>
            <a:fld id="{FF5F1CE1-2D83-4710-B005-E03A94773F54}" type="datetime1">
              <a:rPr lang="fr-FR" smtClean="0"/>
              <a:pPr/>
              <a:t>07/03/2018</a:t>
            </a:fld>
            <a:r>
              <a:rPr lang="fr-FR" dirty="0" smtClean="0"/>
              <a:t>​</a:t>
            </a:r>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pic>
        <p:nvPicPr>
          <p:cNvPr id="7" name="Image 6"/>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325880" y="0"/>
            <a:ext cx="1783188" cy="2971806"/>
          </a:xfrm>
          <a:prstGeom prst="rect">
            <a:avLst/>
          </a:prstGeom>
        </p:spPr>
      </p:pic>
    </p:spTree>
    <p:extLst>
      <p:ext uri="{BB962C8B-B14F-4D97-AF65-F5344CB8AC3E}">
        <p14:creationId xmlns:p14="http://schemas.microsoft.com/office/powerpoint/2010/main" val="3602678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contenu 2"/>
          <p:cNvSpPr>
            <a:spLocks noGrp="1"/>
          </p:cNvSpPr>
          <p:nvPr>
            <p:ph sz="half" idx="1"/>
          </p:nvPr>
        </p:nvSpPr>
        <p:spPr>
          <a:xfrm>
            <a:off x="1104900" y="1600200"/>
            <a:ext cx="4914900" cy="4571999"/>
          </a:xfrm>
        </p:spPr>
        <p:txBody>
          <a:bodyPr rtlCol="0"/>
          <a:lstStyle>
            <a:lvl5pPr algn="l" rtl="0">
              <a:defRPr/>
            </a:lvl5pPr>
            <a:lvl6pPr algn="l" rtl="0">
              <a:defRPr/>
            </a:lvl6pPr>
            <a:lvl7pPr algn="l" rtl="0">
              <a:defRPr/>
            </a:lvl7pPr>
            <a:lvl8pPr algn="l" rtl="0">
              <a:defRPr/>
            </a:lvl8pPr>
            <a:lvl9pPr algn="l" rtl="0">
              <a:defRPr/>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u contenu 3"/>
          <p:cNvSpPr>
            <a:spLocks noGrp="1"/>
          </p:cNvSpPr>
          <p:nvPr>
            <p:ph sz="half" idx="2"/>
          </p:nvPr>
        </p:nvSpPr>
        <p:spPr>
          <a:xfrm>
            <a:off x="6172200" y="1600200"/>
            <a:ext cx="4914900" cy="4571999"/>
          </a:xfrm>
        </p:spPr>
        <p:txBody>
          <a:bodyPr rtlCol="0"/>
          <a:lstStyle>
            <a:lvl5pPr algn="l" rtl="0">
              <a:defRPr/>
            </a:lvl5pPr>
            <a:lvl6pPr algn="l" rtl="0">
              <a:defRPr/>
            </a:lvl6pPr>
            <a:lvl7pPr algn="l" rtl="0">
              <a:defRPr/>
            </a:lvl7pPr>
            <a:lvl8pPr algn="l" rtl="0">
              <a:defRPr/>
            </a:lvl8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5" name="Espace réservé de la date 4"/>
          <p:cNvSpPr>
            <a:spLocks noGrp="1"/>
          </p:cNvSpPr>
          <p:nvPr>
            <p:ph type="dt" sz="half" idx="10"/>
          </p:nvPr>
        </p:nvSpPr>
        <p:spPr/>
        <p:txBody>
          <a:bodyPr rtlCol="0"/>
          <a:lstStyle>
            <a:lvl1pPr>
              <a:defRPr/>
            </a:lvl1pPr>
          </a:lstStyle>
          <a:p>
            <a:fld id="{03CC60CA-F5F0-431E-AD16-DA84336EFE3A}" type="datetime1">
              <a:rPr lang="fr-FR" smtClean="0"/>
              <a:pPr/>
              <a:t>07/03/2018</a:t>
            </a:fld>
            <a:endParaRPr lang="fr-FR" dirty="0"/>
          </a:p>
        </p:txBody>
      </p:sp>
      <p:sp>
        <p:nvSpPr>
          <p:cNvPr id="6" name="Espace réservé du pied de page 5"/>
          <p:cNvSpPr>
            <a:spLocks noGrp="1"/>
          </p:cNvSpPr>
          <p:nvPr>
            <p:ph type="ftr" sz="quarter" idx="11"/>
          </p:nvPr>
        </p:nvSpPr>
        <p:spPr/>
        <p:txBody>
          <a:bodyPr rtlCol="0"/>
          <a:lstStyle/>
          <a:p>
            <a:pPr rtl="0"/>
            <a:endParaRPr lang="fr-FR" noProof="0" dirty="0"/>
          </a:p>
        </p:txBody>
      </p:sp>
      <p:sp>
        <p:nvSpPr>
          <p:cNvPr id="7" name="Espace réservé du numéro de diapositive 6"/>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3527791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texte 2"/>
          <p:cNvSpPr>
            <a:spLocks noGrp="1"/>
          </p:cNvSpPr>
          <p:nvPr>
            <p:ph type="body" idx="1"/>
          </p:nvPr>
        </p:nvSpPr>
        <p:spPr>
          <a:xfrm>
            <a:off x="1104900" y="1600200"/>
            <a:ext cx="4919472" cy="823912"/>
          </a:xfrm>
        </p:spPr>
        <p:txBody>
          <a:bodyPr rtlCol="0" anchor="b"/>
          <a:lstStyle>
            <a:lvl1pPr marL="0" indent="0" algn="l" rtl="0">
              <a:spcBef>
                <a:spcPts val="0"/>
              </a:spcBef>
              <a:buNone/>
              <a:defRPr sz="2400" b="1"/>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fr-FR" noProof="0" smtClean="0"/>
              <a:t>Modifiez les styles du texte du masque</a:t>
            </a:r>
          </a:p>
        </p:txBody>
      </p:sp>
      <p:sp>
        <p:nvSpPr>
          <p:cNvPr id="4" name="Espace réservé du contenu 3"/>
          <p:cNvSpPr>
            <a:spLocks noGrp="1"/>
          </p:cNvSpPr>
          <p:nvPr>
            <p:ph sz="half" idx="2"/>
          </p:nvPr>
        </p:nvSpPr>
        <p:spPr>
          <a:xfrm>
            <a:off x="1104900" y="2424112"/>
            <a:ext cx="4919472" cy="3748088"/>
          </a:xfrm>
        </p:spPr>
        <p:txBody>
          <a:bodyPr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5" name="Espace réservé du texte 4"/>
          <p:cNvSpPr>
            <a:spLocks noGrp="1"/>
          </p:cNvSpPr>
          <p:nvPr>
            <p:ph type="body" sz="quarter" idx="3"/>
          </p:nvPr>
        </p:nvSpPr>
        <p:spPr>
          <a:xfrm>
            <a:off x="6166110" y="1600200"/>
            <a:ext cx="4919472" cy="823912"/>
          </a:xfrm>
        </p:spPr>
        <p:txBody>
          <a:bodyPr rtlCol="0" anchor="b"/>
          <a:lstStyle>
            <a:lvl1pPr marL="0" indent="0" algn="l" rtl="0">
              <a:spcBef>
                <a:spcPts val="0"/>
              </a:spcBef>
              <a:buNone/>
              <a:defRPr sz="2400" b="1"/>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fr-FR" noProof="0" smtClean="0"/>
              <a:t>Modifiez les styles du texte du masque</a:t>
            </a:r>
          </a:p>
        </p:txBody>
      </p:sp>
      <p:sp>
        <p:nvSpPr>
          <p:cNvPr id="6" name="Espace réservé du contenu 5"/>
          <p:cNvSpPr>
            <a:spLocks noGrp="1"/>
          </p:cNvSpPr>
          <p:nvPr>
            <p:ph sz="quarter" idx="4"/>
          </p:nvPr>
        </p:nvSpPr>
        <p:spPr>
          <a:xfrm>
            <a:off x="6166110" y="2424112"/>
            <a:ext cx="4919472" cy="3748088"/>
          </a:xfrm>
        </p:spPr>
        <p:txBody>
          <a:bodyPr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7" name="Espace réservé de la date 6"/>
          <p:cNvSpPr>
            <a:spLocks noGrp="1"/>
          </p:cNvSpPr>
          <p:nvPr>
            <p:ph type="dt" sz="half" idx="10"/>
          </p:nvPr>
        </p:nvSpPr>
        <p:spPr/>
        <p:txBody>
          <a:bodyPr rtlCol="0"/>
          <a:lstStyle>
            <a:lvl1pPr>
              <a:defRPr/>
            </a:lvl1pPr>
          </a:lstStyle>
          <a:p>
            <a:fld id="{37571E30-3F8C-45A0-A97D-32FEE21AD3FE}" type="datetime1">
              <a:rPr lang="fr-FR" smtClean="0"/>
              <a:pPr/>
              <a:t>07/03/2018</a:t>
            </a:fld>
            <a:endParaRPr lang="fr-FR" dirty="0"/>
          </a:p>
        </p:txBody>
      </p:sp>
      <p:sp>
        <p:nvSpPr>
          <p:cNvPr id="8" name="Espace réservé du pied de page 7"/>
          <p:cNvSpPr>
            <a:spLocks noGrp="1"/>
          </p:cNvSpPr>
          <p:nvPr>
            <p:ph type="ftr" sz="quarter" idx="11"/>
          </p:nvPr>
        </p:nvSpPr>
        <p:spPr/>
        <p:txBody>
          <a:bodyPr rtlCol="0"/>
          <a:lstStyle/>
          <a:p>
            <a:pPr rtl="0"/>
            <a:endParaRPr lang="fr-FR" noProof="0" dirty="0"/>
          </a:p>
        </p:txBody>
      </p:sp>
      <p:sp>
        <p:nvSpPr>
          <p:cNvPr id="9" name="Espace réservé du numéro de diapositive 8"/>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3971016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e la date 2"/>
          <p:cNvSpPr>
            <a:spLocks noGrp="1"/>
          </p:cNvSpPr>
          <p:nvPr>
            <p:ph type="dt" sz="half" idx="10"/>
          </p:nvPr>
        </p:nvSpPr>
        <p:spPr/>
        <p:txBody>
          <a:bodyPr rtlCol="0"/>
          <a:lstStyle>
            <a:lvl1pPr>
              <a:defRPr/>
            </a:lvl1pPr>
          </a:lstStyle>
          <a:p>
            <a:fld id="{F53E571F-D862-4C44-826E-B0273097C3EE}" type="datetime1">
              <a:rPr lang="fr-FR" smtClean="0"/>
              <a:pPr/>
              <a:t>07/03/2018</a:t>
            </a:fld>
            <a:endParaRPr lang="fr-FR" dirty="0"/>
          </a:p>
        </p:txBody>
      </p:sp>
      <p:sp>
        <p:nvSpPr>
          <p:cNvPr id="4" name="Espace réservé du pied de page 3"/>
          <p:cNvSpPr>
            <a:spLocks noGrp="1"/>
          </p:cNvSpPr>
          <p:nvPr>
            <p:ph type="ftr" sz="quarter" idx="11"/>
          </p:nvPr>
        </p:nvSpPr>
        <p:spPr/>
        <p:txBody>
          <a:bodyPr rtlCol="0"/>
          <a:lstStyle/>
          <a:p>
            <a:pPr rtl="0"/>
            <a:endParaRPr lang="fr-FR" noProof="0" dirty="0"/>
          </a:p>
        </p:txBody>
      </p:sp>
      <p:sp>
        <p:nvSpPr>
          <p:cNvPr id="5" name="Espace réservé du numéro de diapositive 4"/>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1758111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rtlCol="0"/>
          <a:lstStyle>
            <a:lvl1pPr>
              <a:defRPr/>
            </a:lvl1pPr>
          </a:lstStyle>
          <a:p>
            <a:fld id="{6A5EA7CD-A54C-4044-94F4-AD92C5338D2B}" type="datetime1">
              <a:rPr lang="fr-FR" smtClean="0"/>
              <a:pPr/>
              <a:t>07/03/2018</a:t>
            </a:fld>
            <a:endParaRPr lang="fr-FR" dirty="0"/>
          </a:p>
        </p:txBody>
      </p:sp>
      <p:sp>
        <p:nvSpPr>
          <p:cNvPr id="3" name="Espace réservé du pied de page 2"/>
          <p:cNvSpPr>
            <a:spLocks noGrp="1"/>
          </p:cNvSpPr>
          <p:nvPr>
            <p:ph type="ftr" sz="quarter" idx="11"/>
          </p:nvPr>
        </p:nvSpPr>
        <p:spPr/>
        <p:txBody>
          <a:bodyPr rtlCol="0"/>
          <a:lstStyle/>
          <a:p>
            <a:pPr rtl="0"/>
            <a:endParaRPr lang="fr-FR" noProof="0" dirty="0"/>
          </a:p>
        </p:txBody>
      </p:sp>
      <p:sp>
        <p:nvSpPr>
          <p:cNvPr id="4" name="Espace réservé du numéro de diapositive 3"/>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30241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nchor="b"/>
          <a:lstStyle>
            <a:lvl1pPr algn="l" rtl="0">
              <a:defRPr sz="3200"/>
            </a:lvl1pPr>
          </a:lstStyle>
          <a:p>
            <a:pPr rtl="0"/>
            <a:r>
              <a:rPr lang="fr-FR" noProof="0" smtClean="0"/>
              <a:t>Modifiez le style du titre</a:t>
            </a:r>
            <a:endParaRPr lang="fr-FR" noProof="0" dirty="0"/>
          </a:p>
        </p:txBody>
      </p:sp>
      <p:sp>
        <p:nvSpPr>
          <p:cNvPr id="3" name="Espace réservé du contenu 2"/>
          <p:cNvSpPr>
            <a:spLocks noGrp="1"/>
          </p:cNvSpPr>
          <p:nvPr>
            <p:ph idx="1"/>
          </p:nvPr>
        </p:nvSpPr>
        <p:spPr>
          <a:xfrm>
            <a:off x="5641848" y="1600199"/>
            <a:ext cx="5445252" cy="4572001"/>
          </a:xfrm>
        </p:spPr>
        <p:txBody>
          <a:bodyPr rtlCol="0">
            <a:normAutofit/>
          </a:bodyPr>
          <a:lstStyle>
            <a:lvl1pPr algn="l" rtl="0">
              <a:defRPr sz="2000"/>
            </a:lvl1pPr>
            <a:lvl2pPr algn="l" rtl="0">
              <a:defRPr sz="1600"/>
            </a:lvl2pPr>
            <a:lvl3pPr algn="l" rtl="0">
              <a:defRPr sz="1600"/>
            </a:lvl3pPr>
            <a:lvl4pPr algn="l" rtl="0">
              <a:defRPr sz="1400"/>
            </a:lvl4pPr>
            <a:lvl5pPr algn="l" rtl="0">
              <a:defRPr sz="1400"/>
            </a:lvl5pPr>
            <a:lvl6pPr algn="l" rtl="0">
              <a:defRPr sz="1400"/>
            </a:lvl6pPr>
            <a:lvl7pPr algn="l" rtl="0">
              <a:defRPr sz="1400"/>
            </a:lvl7pPr>
            <a:lvl8pPr algn="l" rtl="0">
              <a:defRPr sz="1400"/>
            </a:lvl8pPr>
            <a:lvl9pPr algn="l" rtl="0">
              <a:defRPr sz="1400"/>
            </a:lvl9pPr>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u texte 3"/>
          <p:cNvSpPr>
            <a:spLocks noGrp="1"/>
          </p:cNvSpPr>
          <p:nvPr>
            <p:ph type="body" sz="half" idx="2"/>
          </p:nvPr>
        </p:nvSpPr>
        <p:spPr>
          <a:xfrm>
            <a:off x="1104900" y="1600200"/>
            <a:ext cx="4384548" cy="4572000"/>
          </a:xfrm>
        </p:spPr>
        <p:txBody>
          <a:bodyPr rtlCol="0">
            <a:normAutofit/>
          </a:bodyPr>
          <a:lstStyle>
            <a:lvl1pPr marL="0" indent="0" algn="l" rtl="0">
              <a:spcBef>
                <a:spcPts val="1200"/>
              </a:spcBef>
              <a:buNone/>
              <a:defRPr sz="1800"/>
            </a:lvl1pPr>
            <a:lvl2pPr marL="457200" indent="0" algn="l" rtl="0">
              <a:buNone/>
              <a:defRPr sz="1400"/>
            </a:lvl2pPr>
            <a:lvl3pPr marL="914400" indent="0" algn="l" rtl="0">
              <a:buNone/>
              <a:defRPr sz="1200"/>
            </a:lvl3pPr>
            <a:lvl4pPr marL="1371600" indent="0" algn="l" rtl="0">
              <a:buNone/>
              <a:defRPr sz="1000"/>
            </a:lvl4pPr>
            <a:lvl5pPr marL="1828800" indent="0" algn="l" rtl="0">
              <a:buNone/>
              <a:defRPr sz="1000"/>
            </a:lvl5pPr>
            <a:lvl6pPr marL="2286000" indent="0" algn="l" rtl="0">
              <a:buNone/>
              <a:defRPr sz="1000"/>
            </a:lvl6pPr>
            <a:lvl7pPr marL="2743200" indent="0" algn="l" rtl="0">
              <a:buNone/>
              <a:defRPr sz="1000"/>
            </a:lvl7pPr>
            <a:lvl8pPr marL="3200400" indent="0" algn="l" rtl="0">
              <a:buNone/>
              <a:defRPr sz="1000"/>
            </a:lvl8pPr>
            <a:lvl9pPr marL="3657600" indent="0" algn="l" rtl="0">
              <a:buNone/>
              <a:defRPr sz="1000"/>
            </a:lvl9pPr>
          </a:lstStyle>
          <a:p>
            <a:pPr lvl="0" rtl="0"/>
            <a:r>
              <a:rPr lang="fr-FR" noProof="0" smtClean="0"/>
              <a:t>Modifiez les styles du texte du masque</a:t>
            </a:r>
          </a:p>
        </p:txBody>
      </p:sp>
      <p:sp>
        <p:nvSpPr>
          <p:cNvPr id="5" name="Espace réservé de la date 4"/>
          <p:cNvSpPr>
            <a:spLocks noGrp="1"/>
          </p:cNvSpPr>
          <p:nvPr>
            <p:ph type="dt" sz="half" idx="10"/>
          </p:nvPr>
        </p:nvSpPr>
        <p:spPr/>
        <p:txBody>
          <a:bodyPr rtlCol="0"/>
          <a:lstStyle>
            <a:lvl1pPr>
              <a:defRPr/>
            </a:lvl1pPr>
          </a:lstStyle>
          <a:p>
            <a:fld id="{3214D363-38EB-4EFE-A4CB-9D469BC54DCB}" type="datetime1">
              <a:rPr lang="fr-FR" smtClean="0"/>
              <a:pPr/>
              <a:t>07/03/2018</a:t>
            </a:fld>
            <a:endParaRPr lang="fr-FR" dirty="0"/>
          </a:p>
        </p:txBody>
      </p:sp>
      <p:sp>
        <p:nvSpPr>
          <p:cNvPr id="6" name="Espace réservé du pied de page 5"/>
          <p:cNvSpPr>
            <a:spLocks noGrp="1"/>
          </p:cNvSpPr>
          <p:nvPr>
            <p:ph type="ftr" sz="quarter" idx="11"/>
          </p:nvPr>
        </p:nvSpPr>
        <p:spPr/>
        <p:txBody>
          <a:bodyPr rtlCol="0"/>
          <a:lstStyle/>
          <a:p>
            <a:pPr rtl="0"/>
            <a:endParaRPr lang="fr-FR" noProof="0" dirty="0"/>
          </a:p>
        </p:txBody>
      </p:sp>
      <p:sp>
        <p:nvSpPr>
          <p:cNvPr id="7" name="Espace réservé du numéro de diapositive 6"/>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376976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nchor="b"/>
          <a:lstStyle>
            <a:lvl1pPr algn="l" rtl="0">
              <a:defRPr sz="3200"/>
            </a:lvl1pPr>
          </a:lstStyle>
          <a:p>
            <a:pPr rtl="0"/>
            <a:r>
              <a:rPr lang="fr-FR" noProof="0" smtClean="0"/>
              <a:t>Modifiez le style du titre</a:t>
            </a:r>
            <a:endParaRPr lang="fr-FR" noProof="0" dirty="0"/>
          </a:p>
        </p:txBody>
      </p:sp>
      <p:sp>
        <p:nvSpPr>
          <p:cNvPr id="3" name="Espace réservé d’image 2"/>
          <p:cNvSpPr>
            <a:spLocks noGrp="1"/>
          </p:cNvSpPr>
          <p:nvPr>
            <p:ph type="pic" idx="1"/>
          </p:nvPr>
        </p:nvSpPr>
        <p:spPr>
          <a:xfrm>
            <a:off x="4654671" y="1600199"/>
            <a:ext cx="6430912" cy="4572001"/>
          </a:xfrm>
        </p:spPr>
        <p:txBody>
          <a:bodyPr tIns="1188720" rtlCol="0">
            <a:normAutofit/>
          </a:bodyPr>
          <a:lstStyle>
            <a:lvl1pPr marL="0" indent="0" algn="ctr" rtl="0">
              <a:buNone/>
              <a:defRPr sz="2000"/>
            </a:lvl1pPr>
            <a:lvl2pPr marL="457200" indent="0" algn="l" rtl="0">
              <a:buNone/>
              <a:defRPr sz="2800"/>
            </a:lvl2pPr>
            <a:lvl3pPr marL="914400" indent="0" algn="l" rtl="0">
              <a:buNone/>
              <a:defRPr sz="2400"/>
            </a:lvl3pPr>
            <a:lvl4pPr marL="1371600" indent="0" algn="l" rtl="0">
              <a:buNone/>
              <a:defRPr sz="2000"/>
            </a:lvl4pPr>
            <a:lvl5pPr marL="1828800" indent="0" algn="l" rtl="0">
              <a:buNone/>
              <a:defRPr sz="2000"/>
            </a:lvl5pPr>
            <a:lvl6pPr marL="2286000" indent="0" algn="l" rtl="0">
              <a:buNone/>
              <a:defRPr sz="2000"/>
            </a:lvl6pPr>
            <a:lvl7pPr marL="2743200" indent="0" algn="l" rtl="0">
              <a:buNone/>
              <a:defRPr sz="2000"/>
            </a:lvl7pPr>
            <a:lvl8pPr marL="3200400" indent="0" algn="l" rtl="0">
              <a:buNone/>
              <a:defRPr sz="2000"/>
            </a:lvl8pPr>
            <a:lvl9pPr marL="3657600" indent="0" algn="l" rtl="0">
              <a:buNone/>
              <a:defRPr sz="2000"/>
            </a:lvl9pPr>
          </a:lstStyle>
          <a:p>
            <a:pPr rtl="0"/>
            <a:r>
              <a:rPr lang="fr-FR" noProof="0" smtClean="0"/>
              <a:t>Cliquez sur l'icône pour ajouter une image</a:t>
            </a:r>
            <a:endParaRPr lang="fr-FR" noProof="0" dirty="0"/>
          </a:p>
        </p:txBody>
      </p:sp>
      <p:sp>
        <p:nvSpPr>
          <p:cNvPr id="4" name="Espace réservé du texte 3"/>
          <p:cNvSpPr>
            <a:spLocks noGrp="1"/>
          </p:cNvSpPr>
          <p:nvPr>
            <p:ph type="body" sz="half" idx="2"/>
          </p:nvPr>
        </p:nvSpPr>
        <p:spPr>
          <a:xfrm>
            <a:off x="1104900" y="1600200"/>
            <a:ext cx="3396996" cy="4572000"/>
          </a:xfrm>
        </p:spPr>
        <p:txBody>
          <a:bodyPr rtlCol="0">
            <a:normAutofit/>
          </a:bodyPr>
          <a:lstStyle>
            <a:lvl1pPr marL="0" indent="0" algn="l" rtl="0">
              <a:spcBef>
                <a:spcPts val="1200"/>
              </a:spcBef>
              <a:buNone/>
              <a:defRPr sz="1800"/>
            </a:lvl1pPr>
            <a:lvl2pPr marL="457200" indent="0" algn="l" rtl="0">
              <a:buNone/>
              <a:defRPr sz="1400"/>
            </a:lvl2pPr>
            <a:lvl3pPr marL="914400" indent="0" algn="l" rtl="0">
              <a:buNone/>
              <a:defRPr sz="1200"/>
            </a:lvl3pPr>
            <a:lvl4pPr marL="1371600" indent="0" algn="l" rtl="0">
              <a:buNone/>
              <a:defRPr sz="1000"/>
            </a:lvl4pPr>
            <a:lvl5pPr marL="1828800" indent="0" algn="l" rtl="0">
              <a:buNone/>
              <a:defRPr sz="1000"/>
            </a:lvl5pPr>
            <a:lvl6pPr marL="2286000" indent="0" algn="l" rtl="0">
              <a:buNone/>
              <a:defRPr sz="1000"/>
            </a:lvl6pPr>
            <a:lvl7pPr marL="2743200" indent="0" algn="l" rtl="0">
              <a:buNone/>
              <a:defRPr sz="1000"/>
            </a:lvl7pPr>
            <a:lvl8pPr marL="3200400" indent="0" algn="l" rtl="0">
              <a:buNone/>
              <a:defRPr sz="1000"/>
            </a:lvl8pPr>
            <a:lvl9pPr marL="3657600" indent="0" algn="l" rtl="0">
              <a:buNone/>
              <a:defRPr sz="1000"/>
            </a:lvl9pPr>
          </a:lstStyle>
          <a:p>
            <a:pPr lvl="0" rtl="0"/>
            <a:r>
              <a:rPr lang="fr-FR" noProof="0" smtClean="0"/>
              <a:t>Modifiez les styles du texte du masque</a:t>
            </a:r>
          </a:p>
        </p:txBody>
      </p:sp>
      <p:sp>
        <p:nvSpPr>
          <p:cNvPr id="5" name="Espace réservé de la date 4"/>
          <p:cNvSpPr>
            <a:spLocks noGrp="1"/>
          </p:cNvSpPr>
          <p:nvPr>
            <p:ph type="dt" sz="half" idx="10"/>
          </p:nvPr>
        </p:nvSpPr>
        <p:spPr/>
        <p:txBody>
          <a:bodyPr rtlCol="0"/>
          <a:lstStyle>
            <a:lvl1pPr>
              <a:defRPr/>
            </a:lvl1pPr>
          </a:lstStyle>
          <a:p>
            <a:fld id="{75AC62B6-9765-4D0D-A062-B6261D408591}" type="datetime1">
              <a:rPr lang="fr-FR" smtClean="0"/>
              <a:pPr/>
              <a:t>07/03/2018</a:t>
            </a:fld>
            <a:endParaRPr lang="fr-FR" dirty="0"/>
          </a:p>
        </p:txBody>
      </p:sp>
      <p:sp>
        <p:nvSpPr>
          <p:cNvPr id="6" name="Espace réservé du pied de page 5"/>
          <p:cNvSpPr>
            <a:spLocks noGrp="1"/>
          </p:cNvSpPr>
          <p:nvPr>
            <p:ph type="ftr" sz="quarter" idx="11"/>
          </p:nvPr>
        </p:nvSpPr>
        <p:spPr/>
        <p:txBody>
          <a:bodyPr rtlCol="0"/>
          <a:lstStyle/>
          <a:p>
            <a:pPr rtl="0"/>
            <a:endParaRPr lang="fr-FR" noProof="0" dirty="0"/>
          </a:p>
        </p:txBody>
      </p:sp>
      <p:sp>
        <p:nvSpPr>
          <p:cNvPr id="7" name="Espace réservé du numéro de diapositive 6"/>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76963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dirty="0"/>
          </a:p>
        </p:txBody>
      </p:sp>
      <p:sp>
        <p:nvSpPr>
          <p:cNvPr id="3" name="Espace réservé du texte vertical 2"/>
          <p:cNvSpPr>
            <a:spLocks noGrp="1"/>
          </p:cNvSpPr>
          <p:nvPr>
            <p:ph type="body" orient="vert" idx="1"/>
          </p:nvPr>
        </p:nvSpPr>
        <p:spPr/>
        <p:txBody>
          <a:bodyPr vert="eaVert"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fld id="{05560E40-E96F-4F90-B177-9CA529868AE7}" type="datetime1">
              <a:rPr lang="fr-FR" smtClean="0"/>
              <a:pPr/>
              <a:t>07/03/2018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spTree>
    <p:extLst>
      <p:ext uri="{BB962C8B-B14F-4D97-AF65-F5344CB8AC3E}">
        <p14:creationId xmlns:p14="http://schemas.microsoft.com/office/powerpoint/2010/main" val="201207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372600" y="365125"/>
            <a:ext cx="1714500" cy="5811838"/>
          </a:xfrm>
        </p:spPr>
        <p:txBody>
          <a:bodyPr vert="eaVert" rtlCol="0"/>
          <a:lstStyle/>
          <a:p>
            <a:pPr rtl="0"/>
            <a:r>
              <a:rPr lang="fr-FR" noProof="0" smtClean="0"/>
              <a:t>Modifiez le style du titre</a:t>
            </a:r>
            <a:endParaRPr lang="fr-FR" noProof="0" dirty="0"/>
          </a:p>
        </p:txBody>
      </p:sp>
      <p:sp>
        <p:nvSpPr>
          <p:cNvPr id="3" name="Espace réservé du texte vertical 2"/>
          <p:cNvSpPr>
            <a:spLocks noGrp="1"/>
          </p:cNvSpPr>
          <p:nvPr>
            <p:ph type="body" orient="vert" idx="1"/>
          </p:nvPr>
        </p:nvSpPr>
        <p:spPr>
          <a:xfrm>
            <a:off x="1104900" y="365125"/>
            <a:ext cx="8098896" cy="5811838"/>
          </a:xfrm>
        </p:spPr>
        <p:txBody>
          <a:bodyPr vert="eaVert" rtlCol="0"/>
          <a:lstStyle/>
          <a:p>
            <a:pPr lvl="0" rtl="0"/>
            <a:r>
              <a:rPr lang="fr-FR" noProof="0" smtClean="0"/>
              <a:t>Modifiez les styles du texte du masque</a:t>
            </a:r>
          </a:p>
          <a:p>
            <a:pPr lvl="1" rtl="0"/>
            <a:r>
              <a:rPr lang="fr-FR" noProof="0" smtClean="0"/>
              <a:t>Deuxième niveau</a:t>
            </a:r>
          </a:p>
          <a:p>
            <a:pPr lvl="2" rtl="0"/>
            <a:r>
              <a:rPr lang="fr-FR" noProof="0" smtClean="0"/>
              <a:t>Troisième niveau</a:t>
            </a:r>
          </a:p>
          <a:p>
            <a:pPr lvl="3" rtl="0"/>
            <a:r>
              <a:rPr lang="fr-FR" noProof="0" smtClean="0"/>
              <a:t>Quatrième niveau</a:t>
            </a:r>
          </a:p>
          <a:p>
            <a:pPr lvl="4" rtl="0"/>
            <a:r>
              <a:rPr lang="fr-FR" noProof="0" smtClean="0"/>
              <a:t>Cinquième niveau</a:t>
            </a:r>
            <a:endParaRPr lang="fr-FR" noProof="0" dirty="0"/>
          </a:p>
        </p:txBody>
      </p:sp>
      <p:sp>
        <p:nvSpPr>
          <p:cNvPr id="4" name="Espace réservé de la date 3"/>
          <p:cNvSpPr>
            <a:spLocks noGrp="1"/>
          </p:cNvSpPr>
          <p:nvPr>
            <p:ph type="dt" sz="half" idx="10"/>
          </p:nvPr>
        </p:nvSpPr>
        <p:spPr/>
        <p:txBody>
          <a:bodyPr rtlCol="0"/>
          <a:lstStyle>
            <a:lvl1pPr>
              <a:defRPr/>
            </a:lvl1pPr>
          </a:lstStyle>
          <a:p>
            <a:fld id="{495D8A20-D5AA-4EBF-82E0-3620BEFE5662}" type="datetime1">
              <a:rPr lang="fr-FR" smtClean="0"/>
              <a:pPr/>
              <a:t>07/03/2018</a:t>
            </a:fld>
            <a:endParaRPr lang="fr-FR" dirty="0"/>
          </a:p>
        </p:txBody>
      </p:sp>
      <p:sp>
        <p:nvSpPr>
          <p:cNvPr id="5" name="Espace réservé du pied de page 4"/>
          <p:cNvSpPr>
            <a:spLocks noGrp="1"/>
          </p:cNvSpPr>
          <p:nvPr>
            <p:ph type="ftr" sz="quarter" idx="11"/>
          </p:nvPr>
        </p:nvSpPr>
        <p:spPr/>
        <p:txBody>
          <a:bodyPr rtlCol="0"/>
          <a:lstStyle/>
          <a:p>
            <a:pPr rtl="0"/>
            <a:endParaRPr lang="fr-FR" noProof="0" dirty="0"/>
          </a:p>
        </p:txBody>
      </p:sp>
      <p:sp>
        <p:nvSpPr>
          <p:cNvPr id="6" name="Espace réservé du numéro de diapositive 5"/>
          <p:cNvSpPr>
            <a:spLocks noGrp="1"/>
          </p:cNvSpPr>
          <p:nvPr>
            <p:ph type="sldNum" sz="quarter" idx="12"/>
          </p:nvPr>
        </p:nvSpPr>
        <p:spPr/>
        <p:txBody>
          <a:bodyPr rtlCol="0"/>
          <a:lstStyle>
            <a:lvl1pPr rtl="0">
              <a:defRPr/>
            </a:lvl1pPr>
          </a:lstStyle>
          <a:p>
            <a:fld id="{E31375A4-56A4-47D6-9801-1991572033F7}" type="slidenum">
              <a:rPr lang="fr-FR" smtClean="0"/>
              <a:pPr/>
              <a:t>‹N°›</a:t>
            </a:fld>
            <a:endParaRPr lang="fr-FR" dirty="0"/>
          </a:p>
        </p:txBody>
      </p:sp>
      <p:grpSp>
        <p:nvGrpSpPr>
          <p:cNvPr id="7" name="Groupe 6"/>
          <p:cNvGrpSpPr/>
          <p:nvPr/>
        </p:nvGrpSpPr>
        <p:grpSpPr>
          <a:xfrm rot="5400000">
            <a:off x="6514047" y="3228843"/>
            <a:ext cx="5632704" cy="84403"/>
            <a:chOff x="1073150" y="1219201"/>
            <a:chExt cx="10058400" cy="63125"/>
          </a:xfrm>
        </p:grpSpPr>
        <p:cxnSp>
          <p:nvCxnSpPr>
            <p:cNvPr id="8" name="Connecteur droit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Connecteur droit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592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pPr rtl="0"/>
            <a:r>
              <a:rPr lang="fr-FR" noProof="0" dirty="0" smtClean="0"/>
              <a:t>Modifiez le style du titre</a:t>
            </a:r>
            <a:endParaRPr lang="fr-FR" noProof="0" dirty="0"/>
          </a:p>
        </p:txBody>
      </p:sp>
      <p:sp>
        <p:nvSpPr>
          <p:cNvPr id="3" name="Espace réservé du texte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rtl="0"/>
            <a:r>
              <a:rPr lang="fr-FR" noProof="0" dirty="0" smtClean="0"/>
              <a:t>Modifiez les styles du texte du masque</a:t>
            </a:r>
          </a:p>
          <a:p>
            <a:pPr lvl="1" rtl="0"/>
            <a:r>
              <a:rPr lang="fr-FR" noProof="0" dirty="0" smtClean="0"/>
              <a:t>Deuxième niveau</a:t>
            </a:r>
          </a:p>
          <a:p>
            <a:pPr lvl="2" rtl="0"/>
            <a:r>
              <a:rPr lang="fr-FR" noProof="0" dirty="0" smtClean="0"/>
              <a:t>Troisième niveau</a:t>
            </a:r>
          </a:p>
          <a:p>
            <a:pPr lvl="3" rtl="0"/>
            <a:r>
              <a:rPr lang="fr-FR" noProof="0" dirty="0" smtClean="0"/>
              <a:t>Quatrième niveau</a:t>
            </a:r>
          </a:p>
          <a:p>
            <a:pPr lvl="4" rtl="0"/>
            <a:r>
              <a:rPr lang="fr-FR" noProof="0" dirty="0" smtClean="0"/>
              <a:t>Cinquième niveau</a:t>
            </a:r>
          </a:p>
          <a:p>
            <a:pPr lvl="5" rtl="0"/>
            <a:r>
              <a:rPr lang="fr-FR" noProof="0" dirty="0" smtClean="0"/>
              <a:t>Sixième niveau</a:t>
            </a:r>
          </a:p>
          <a:p>
            <a:pPr lvl="6" rtl="0"/>
            <a:r>
              <a:rPr lang="fr-FR" noProof="0" dirty="0" smtClean="0"/>
              <a:t>Septième niveau</a:t>
            </a:r>
          </a:p>
          <a:p>
            <a:pPr lvl="7" rtl="0"/>
            <a:r>
              <a:rPr lang="fr-FR" noProof="0" dirty="0" smtClean="0"/>
              <a:t>Huitième niveau</a:t>
            </a:r>
          </a:p>
          <a:p>
            <a:pPr lvl="8" rtl="0"/>
            <a:r>
              <a:rPr lang="fr-FR" noProof="0" dirty="0" smtClean="0"/>
              <a:t>Neuvième niveau</a:t>
            </a:r>
            <a:endParaRPr lang="fr-FR" noProof="0" dirty="0"/>
          </a:p>
        </p:txBody>
      </p:sp>
      <p:sp>
        <p:nvSpPr>
          <p:cNvPr id="4" name="Espace réservé de la date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rtl="0">
              <a:defRPr sz="1200">
                <a:solidFill>
                  <a:schemeClr val="tx1">
                    <a:lumMod val="60000"/>
                    <a:lumOff val="40000"/>
                  </a:schemeClr>
                </a:solidFill>
              </a:defRPr>
            </a:lvl1pPr>
          </a:lstStyle>
          <a:p>
            <a:r>
              <a:rPr lang="fr-FR" dirty="0" smtClean="0"/>
              <a:t>​</a:t>
            </a:r>
            <a:fld id="{B4D55279-C06B-4789-90C7-CDBF3CF07A5D}" type="datetime1">
              <a:rPr lang="fr-FR" smtClean="0"/>
              <a:pPr/>
              <a:t>07/03/2018</a:t>
            </a:fld>
            <a:r>
              <a:rPr lang="fr-FR" dirty="0" smtClean="0"/>
              <a:t>​</a:t>
            </a:r>
            <a:endParaRPr lang="fr-FR" dirty="0"/>
          </a:p>
        </p:txBody>
      </p:sp>
      <p:sp>
        <p:nvSpPr>
          <p:cNvPr id="5" name="Espace réservé du pied de page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rtl="0">
              <a:defRPr sz="1200">
                <a:solidFill>
                  <a:schemeClr val="tx1">
                    <a:lumMod val="60000"/>
                    <a:lumOff val="40000"/>
                  </a:schemeClr>
                </a:solidFill>
              </a:defRPr>
            </a:lvl1pPr>
          </a:lstStyle>
          <a:p>
            <a:pPr rtl="0"/>
            <a:endParaRPr lang="fr-FR" noProof="0" dirty="0"/>
          </a:p>
        </p:txBody>
      </p:sp>
      <p:sp>
        <p:nvSpPr>
          <p:cNvPr id="6" name="Espace réservé du numéro de diapositive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rtl="0">
              <a:defRPr sz="1200">
                <a:solidFill>
                  <a:schemeClr val="tx1">
                    <a:lumMod val="60000"/>
                    <a:lumOff val="40000"/>
                  </a:schemeClr>
                </a:solidFill>
              </a:defRPr>
            </a:lvl1pPr>
          </a:lstStyle>
          <a:p>
            <a:fld id="{E31375A4-56A4-47D6-9801-1991572033F7}" type="slidenum">
              <a:rPr lang="fr-FR" smtClean="0"/>
              <a:pPr/>
              <a:t>‹N°›</a:t>
            </a:fld>
            <a:endParaRPr lang="fr-FR" dirty="0"/>
          </a:p>
        </p:txBody>
      </p:sp>
      <p:grpSp>
        <p:nvGrpSpPr>
          <p:cNvPr id="15" name="Groupe 14"/>
          <p:cNvGrpSpPr/>
          <p:nvPr/>
        </p:nvGrpSpPr>
        <p:grpSpPr>
          <a:xfrm>
            <a:off x="1103376" y="1219201"/>
            <a:ext cx="9985248" cy="84403"/>
            <a:chOff x="1073150" y="1219201"/>
            <a:chExt cx="10058400" cy="63125"/>
          </a:xfrm>
        </p:grpSpPr>
        <p:cxnSp>
          <p:nvCxnSpPr>
            <p:cNvPr id="13" name="Connecteur droit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8.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liris.cnrs.fr/~sjeandau/enseignement/IHM/LifIHM-CM6-ErgoElements.pdf" TargetMode="External"/><Relationship Id="rId2" Type="http://schemas.openxmlformats.org/officeDocument/2006/relationships/hyperlink" Target="https://www.lri.fr/~anab/teaching/IHM-Polytech/cours5.pdf" TargetMode="External"/><Relationship Id="rId1" Type="http://schemas.openxmlformats.org/officeDocument/2006/relationships/slideLayout" Target="../slideLayouts/slideLayout2.xml"/><Relationship Id="rId4" Type="http://schemas.openxmlformats.org/officeDocument/2006/relationships/hyperlink" Target="http://www-ihm.lri.fr/~mbl/ENS/IHM/ecole-in2p3/Cours/cours2.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ctrTitle"/>
          </p:nvPr>
        </p:nvSpPr>
        <p:spPr>
          <a:xfrm>
            <a:off x="361949" y="2305112"/>
            <a:ext cx="7841147" cy="2219691"/>
          </a:xfrm>
        </p:spPr>
        <p:txBody>
          <a:bodyPr rtlCol="0" anchor="ctr">
            <a:normAutofit/>
          </a:bodyPr>
          <a:lstStyle/>
          <a:p>
            <a:pPr algn="ctr"/>
            <a:r>
              <a:rPr lang="fr-FR" sz="4000" dirty="0" smtClean="0">
                <a:effectLst>
                  <a:glow rad="63500">
                    <a:schemeClr val="accent1">
                      <a:satMod val="175000"/>
                      <a:alpha val="40000"/>
                    </a:schemeClr>
                  </a:glow>
                </a:effectLst>
              </a:rPr>
              <a:t>devoir</a:t>
            </a:r>
            <a:br>
              <a:rPr lang="fr-FR" sz="4000" dirty="0" smtClean="0">
                <a:effectLst>
                  <a:glow rad="63500">
                    <a:schemeClr val="accent1">
                      <a:satMod val="175000"/>
                      <a:alpha val="40000"/>
                    </a:schemeClr>
                  </a:glow>
                </a:effectLst>
              </a:rPr>
            </a:br>
            <a:r>
              <a:rPr lang="fr-FR" sz="4000" dirty="0" smtClean="0">
                <a:effectLst>
                  <a:glow rad="63500">
                    <a:schemeClr val="accent1">
                      <a:satMod val="175000"/>
                      <a:alpha val="40000"/>
                    </a:schemeClr>
                  </a:glow>
                </a:effectLst>
              </a:rPr>
              <a:t>«interaction graphique»</a:t>
            </a:r>
            <a:r>
              <a:rPr lang="fr-FR" sz="4000" dirty="0" smtClean="0"/>
              <a:t> </a:t>
            </a:r>
            <a:r>
              <a:rPr lang="fr-FR" dirty="0"/>
              <a:t/>
            </a:r>
            <a:br>
              <a:rPr lang="fr-FR" dirty="0"/>
            </a:br>
            <a:endParaRPr lang="fr-FR" dirty="0"/>
          </a:p>
        </p:txBody>
      </p:sp>
      <p:sp>
        <p:nvSpPr>
          <p:cNvPr id="7" name="Sous-titre 6"/>
          <p:cNvSpPr>
            <a:spLocks noGrp="1"/>
          </p:cNvSpPr>
          <p:nvPr>
            <p:ph type="subTitle" idx="1"/>
          </p:nvPr>
        </p:nvSpPr>
        <p:spPr>
          <a:xfrm>
            <a:off x="10996863" y="6336506"/>
            <a:ext cx="5734050" cy="529448"/>
          </a:xfrm>
        </p:spPr>
        <p:txBody>
          <a:bodyPr rtlCol="0"/>
          <a:lstStyle/>
          <a:p>
            <a:pPr rtl="0"/>
            <a:r>
              <a:rPr lang="fr-FR" b="1" dirty="0" smtClean="0">
                <a:solidFill>
                  <a:schemeClr val="bg1"/>
                </a:solidFill>
              </a:rPr>
              <a:t>2017-2018</a:t>
            </a:r>
            <a:endParaRPr lang="fr-FR" b="1" dirty="0">
              <a:solidFill>
                <a:schemeClr val="bg1"/>
              </a:solidFill>
            </a:endParaRPr>
          </a:p>
        </p:txBody>
      </p:sp>
      <p:sp>
        <p:nvSpPr>
          <p:cNvPr id="8" name="Rectangle 5"/>
          <p:cNvSpPr>
            <a:spLocks noChangeArrowheads="1"/>
          </p:cNvSpPr>
          <p:nvPr/>
        </p:nvSpPr>
        <p:spPr bwMode="auto">
          <a:xfrm>
            <a:off x="0" y="54944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Rectangle à coins arrondis 88"/>
          <p:cNvSpPr>
            <a:spLocks noChangeArrowheads="1"/>
          </p:cNvSpPr>
          <p:nvPr/>
        </p:nvSpPr>
        <p:spPr bwMode="auto">
          <a:xfrm>
            <a:off x="27070" y="5815012"/>
            <a:ext cx="6301541" cy="1042988"/>
          </a:xfrm>
          <a:prstGeom prst="roundRect">
            <a:avLst>
              <a:gd name="adj" fmla="val 16667"/>
            </a:avLst>
          </a:prstGeom>
          <a:ln>
            <a:headEnd/>
            <a:tailEnd/>
          </a:ln>
        </p:spPr>
        <p:style>
          <a:lnRef idx="3">
            <a:schemeClr val="lt1"/>
          </a:lnRef>
          <a:fillRef idx="1">
            <a:schemeClr val="dk1"/>
          </a:fillRef>
          <a:effectRef idx="1">
            <a:schemeClr val="dk1"/>
          </a:effectRef>
          <a:fontRef idx="minor">
            <a:schemeClr val="lt1"/>
          </a:fontRef>
        </p:style>
        <p:txBody>
          <a:bodyPr vert="horz" wrap="square" lIns="91440" tIns="45720" rIns="91440" bIns="45720" numCol="1" anchor="ctr" anchorCtr="0" compatLnSpc="1">
            <a:prstTxWarp prst="textNoShape">
              <a:avLst/>
            </a:prstTxWarp>
          </a:bodyPr>
          <a:lstStyle/>
          <a:p>
            <a:pPr eaLnBrk="0" fontAlgn="base" hangingPunct="0">
              <a:spcBef>
                <a:spcPct val="0"/>
              </a:spcBef>
              <a:spcAft>
                <a:spcPct val="0"/>
              </a:spcAft>
            </a:pPr>
            <a:r>
              <a:rPr lang="fr-FR" altLang="fr-FR" sz="2400" b="1" dirty="0" err="1" smtClean="0">
                <a:solidFill>
                  <a:schemeClr val="bg1"/>
                </a:solidFill>
                <a:latin typeface="Calibri" panose="020F0502020204030204" pitchFamily="34" charset="0"/>
                <a:ea typeface="Calibri" panose="020F0502020204030204" pitchFamily="34" charset="0"/>
                <a:cs typeface="Times New Roman" panose="02020603050405020304" pitchFamily="18" charset="0"/>
              </a:rPr>
              <a:t>Realisé</a:t>
            </a:r>
            <a:r>
              <a:rPr lang="fr-FR" altLang="fr-FR" sz="2400" b="1"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kumimoji="0" lang="fr-FR" altLang="fr-FR" sz="2400" b="1" i="0" u="none" strike="noStrike" cap="none" normalizeH="0" baseline="0" dirty="0" smtClean="0">
                <a:ln>
                  <a:no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par :                        </a:t>
            </a:r>
            <a:r>
              <a:rPr lang="fr-FR" altLang="fr-FR" sz="2400" b="1"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Encadré </a:t>
            </a:r>
            <a:r>
              <a:rPr lang="fr-FR" altLang="fr-FR"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par </a:t>
            </a:r>
            <a:r>
              <a:rPr lang="fr-FR" altLang="fr-FR" sz="2400" b="1"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a:t>
            </a:r>
            <a:endParaRPr kumimoji="0" lang="fr-FR" altLang="fr-FR" sz="2400" b="1" i="0" u="none" strike="noStrike" cap="none" normalizeH="0" baseline="0" dirty="0" smtClean="0">
              <a:ln>
                <a:noFill/>
              </a:ln>
              <a:solidFill>
                <a:schemeClr val="bg1"/>
              </a:solidFill>
              <a:effectLst/>
            </a:endParaRPr>
          </a:p>
          <a:p>
            <a:pPr eaLnBrk="0" fontAlgn="base" hangingPunct="0">
              <a:spcBef>
                <a:spcPct val="0"/>
              </a:spcBef>
              <a:spcAft>
                <a:spcPct val="0"/>
              </a:spcAft>
            </a:pPr>
            <a:r>
              <a:rPr lang="fr-FR" altLang="fr-FR" b="1" dirty="0" smtClean="0">
                <a:solidFill>
                  <a:schemeClr val="bg1"/>
                </a:solidFill>
                <a:latin typeface="Calibri" panose="020F0502020204030204" pitchFamily="34" charset="0"/>
                <a:cs typeface="Times New Roman" panose="02020603050405020304" pitchFamily="18" charset="0"/>
              </a:rPr>
              <a:t>  </a:t>
            </a:r>
            <a:r>
              <a:rPr lang="fr-FR" altLang="fr-FR" b="1" dirty="0" err="1" smtClean="0">
                <a:solidFill>
                  <a:schemeClr val="bg1"/>
                </a:solidFill>
                <a:latin typeface="Calibri" panose="020F0502020204030204" pitchFamily="34" charset="0"/>
                <a:cs typeface="Times New Roman" panose="02020603050405020304" pitchFamily="18" charset="0"/>
              </a:rPr>
              <a:t>Bouzidene</a:t>
            </a:r>
            <a:r>
              <a:rPr lang="fr-FR" altLang="fr-FR" b="1" dirty="0" smtClean="0">
                <a:solidFill>
                  <a:schemeClr val="bg1"/>
                </a:solidFill>
                <a:latin typeface="Calibri" panose="020F0502020204030204" pitchFamily="34" charset="0"/>
                <a:cs typeface="Times New Roman" panose="02020603050405020304" pitchFamily="18" charset="0"/>
              </a:rPr>
              <a:t>  </a:t>
            </a:r>
            <a:r>
              <a:rPr lang="fr-FR" altLang="fr-FR" b="1" dirty="0" err="1" smtClean="0">
                <a:solidFill>
                  <a:schemeClr val="bg1"/>
                </a:solidFill>
                <a:latin typeface="Calibri" panose="020F0502020204030204" pitchFamily="34" charset="0"/>
                <a:cs typeface="Times New Roman" panose="02020603050405020304" pitchFamily="18" charset="0"/>
              </a:rPr>
              <a:t>karim</a:t>
            </a:r>
            <a:r>
              <a:rPr lang="fr-FR" altLang="fr-FR" b="1" smtClean="0">
                <a:solidFill>
                  <a:schemeClr val="bg1"/>
                </a:solidFill>
                <a:latin typeface="Calibri" panose="020F0502020204030204" pitchFamily="34" charset="0"/>
                <a:cs typeface="Times New Roman" panose="02020603050405020304" pitchFamily="18" charset="0"/>
              </a:rPr>
              <a:t>                             </a:t>
            </a:r>
            <a:r>
              <a:rPr lang="fr-FR" altLang="fr-FR" sz="2400" b="1" dirty="0" err="1">
                <a:solidFill>
                  <a:schemeClr val="bg1"/>
                </a:solidFill>
                <a:latin typeface="Calibri" panose="020F0502020204030204" pitchFamily="34" charset="0"/>
                <a:cs typeface="Times New Roman" panose="02020603050405020304" pitchFamily="18" charset="0"/>
              </a:rPr>
              <a:t>catherine</a:t>
            </a:r>
            <a:r>
              <a:rPr lang="fr-FR" altLang="fr-FR" sz="2400" b="1" dirty="0">
                <a:solidFill>
                  <a:schemeClr val="bg1"/>
                </a:solidFill>
                <a:latin typeface="Calibri" panose="020F0502020204030204" pitchFamily="34" charset="0"/>
                <a:cs typeface="Times New Roman" panose="02020603050405020304" pitchFamily="18" charset="0"/>
              </a:rPr>
              <a:t> </a:t>
            </a:r>
            <a:r>
              <a:rPr lang="fr-FR" altLang="fr-FR" sz="2400" b="1" dirty="0" err="1">
                <a:solidFill>
                  <a:schemeClr val="bg1"/>
                </a:solidFill>
                <a:latin typeface="Calibri" panose="020F0502020204030204" pitchFamily="34" charset="0"/>
                <a:cs typeface="Times New Roman" panose="02020603050405020304" pitchFamily="18" charset="0"/>
              </a:rPr>
              <a:t>recanati</a:t>
            </a:r>
            <a:endParaRPr kumimoji="0" lang="fr-FR" altLang="fr-FR" sz="2400" b="1" i="0" u="none" strike="noStrike" cap="none" normalizeH="0" baseline="0" dirty="0" smtClean="0">
              <a:ln>
                <a:noFill/>
              </a:ln>
              <a:solidFill>
                <a:schemeClr val="bg1"/>
              </a:solidFill>
              <a:effectLst/>
            </a:endParaRPr>
          </a:p>
          <a:p>
            <a:pPr eaLnBrk="0" fontAlgn="base" hangingPunct="0">
              <a:spcBef>
                <a:spcPct val="0"/>
              </a:spcBef>
              <a:spcAft>
                <a:spcPct val="0"/>
              </a:spcAft>
            </a:pPr>
            <a:r>
              <a:rPr lang="fr-FR" altLang="fr-FR" b="1" dirty="0" smtClean="0">
                <a:solidFill>
                  <a:schemeClr val="bg1"/>
                </a:solidFill>
                <a:latin typeface="Calibri" panose="020F0502020204030204" pitchFamily="34" charset="0"/>
                <a:cs typeface="Times New Roman" panose="02020603050405020304" pitchFamily="18" charset="0"/>
              </a:rPr>
              <a:t>  </a:t>
            </a:r>
            <a:r>
              <a:rPr lang="fr-FR" altLang="fr-FR" b="1" dirty="0" err="1" smtClean="0">
                <a:solidFill>
                  <a:schemeClr val="bg1"/>
                </a:solidFill>
                <a:latin typeface="Calibri" panose="020F0502020204030204" pitchFamily="34" charset="0"/>
                <a:cs typeface="Times New Roman" panose="02020603050405020304" pitchFamily="18" charset="0"/>
              </a:rPr>
              <a:t>Belbachir</a:t>
            </a:r>
            <a:r>
              <a:rPr lang="fr-FR" altLang="fr-FR" b="1" dirty="0" smtClean="0">
                <a:solidFill>
                  <a:schemeClr val="bg1"/>
                </a:solidFill>
                <a:latin typeface="Calibri" panose="020F0502020204030204" pitchFamily="34" charset="0"/>
                <a:cs typeface="Times New Roman" panose="02020603050405020304" pitchFamily="18" charset="0"/>
              </a:rPr>
              <a:t> </a:t>
            </a:r>
            <a:r>
              <a:rPr lang="fr-FR" altLang="fr-FR" b="1" dirty="0" err="1" smtClean="0">
                <a:solidFill>
                  <a:schemeClr val="bg1"/>
                </a:solidFill>
                <a:latin typeface="Calibri" panose="020F0502020204030204" pitchFamily="34" charset="0"/>
                <a:cs typeface="Times New Roman" panose="02020603050405020304" pitchFamily="18" charset="0"/>
              </a:rPr>
              <a:t>Ourida</a:t>
            </a:r>
            <a:endParaRPr kumimoji="0" lang="fr-FR" altLang="fr-FR" b="1" i="0" u="none" strike="noStrike" cap="none" normalizeH="0" baseline="0" dirty="0" smtClean="0">
              <a:ln>
                <a:noFill/>
              </a:ln>
              <a:solidFill>
                <a:schemeClr val="bg1"/>
              </a:solidFill>
              <a:effectLst/>
              <a:latin typeface="Arial" panose="020B0604020202020204" pitchFamily="34" charset="0"/>
            </a:endParaRPr>
          </a:p>
        </p:txBody>
      </p:sp>
      <p:pic>
        <p:nvPicPr>
          <p:cNvPr id="14" name="Espace réservé pour une image  13"/>
          <p:cNvPicPr>
            <a:picLocks noGrp="1"/>
          </p:cNvPicPr>
          <p:nvPr>
            <p:ph type="pic" sz="quarter" idx="13"/>
          </p:nvPr>
        </p:nvPicPr>
        <p:blipFill>
          <a:blip r:embed="rId3" cstate="print">
            <a:extLst>
              <a:ext uri="{28A0092B-C50C-407E-A947-70E740481C1C}">
                <a14:useLocalDpi xmlns:a14="http://schemas.microsoft.com/office/drawing/2010/main" val="0"/>
              </a:ext>
            </a:extLst>
          </a:blip>
          <a:stretch>
            <a:fillRect/>
          </a:stretch>
        </p:blipFill>
        <p:spPr>
          <a:xfrm>
            <a:off x="8203096" y="2305113"/>
            <a:ext cx="3472069" cy="2849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Image 14"/>
          <p:cNvPicPr/>
          <p:nvPr/>
        </p:nvPicPr>
        <p:blipFill>
          <a:blip r:embed="rId4" cstate="print">
            <a:extLst>
              <a:ext uri="{28A0092B-C50C-407E-A947-70E740481C1C}">
                <a14:useLocalDpi xmlns:a14="http://schemas.microsoft.com/office/drawing/2010/main" val="0"/>
              </a:ext>
            </a:extLst>
          </a:blip>
          <a:stretch>
            <a:fillRect/>
          </a:stretch>
        </p:blipFill>
        <p:spPr>
          <a:xfrm>
            <a:off x="10482262" y="1"/>
            <a:ext cx="1709738" cy="1080552"/>
          </a:xfrm>
          <a:prstGeom prst="rect">
            <a:avLst/>
          </a:prstGeom>
        </p:spPr>
      </p:pic>
      <p:pic>
        <p:nvPicPr>
          <p:cNvPr id="16" name="Image 15"/>
          <p:cNvPicPr/>
          <p:nvPr/>
        </p:nvPicPr>
        <p:blipFill>
          <a:blip r:embed="rId5" cstate="print">
            <a:extLst>
              <a:ext uri="{28A0092B-C50C-407E-A947-70E740481C1C}">
                <a14:useLocalDpi xmlns:a14="http://schemas.microsoft.com/office/drawing/2010/main" val="0"/>
              </a:ext>
            </a:extLst>
          </a:blip>
          <a:stretch>
            <a:fillRect/>
          </a:stretch>
        </p:blipFill>
        <p:spPr>
          <a:xfrm>
            <a:off x="10133789" y="777268"/>
            <a:ext cx="2190115" cy="2047875"/>
          </a:xfrm>
          <a:prstGeom prst="rect">
            <a:avLst/>
          </a:prstGeom>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noAutofit/>
          </a:bodyPr>
          <a:lstStyle/>
          <a:p>
            <a:pPr algn="ctr" rtl="0"/>
            <a:r>
              <a:rPr lang="fr-FR" sz="80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Sommaire</a:t>
            </a:r>
            <a:r>
              <a:rPr lang="fr-FR" sz="8000"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endParaRPr lang="fr-FR" sz="8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14" name="Espace réservé du contenu 13"/>
          <p:cNvSpPr>
            <a:spLocks noGrp="1"/>
          </p:cNvSpPr>
          <p:nvPr>
            <p:ph idx="1"/>
          </p:nvPr>
        </p:nvSpPr>
        <p:spPr>
          <a:xfrm>
            <a:off x="1104900" y="1600200"/>
            <a:ext cx="9982200" cy="5089358"/>
          </a:xfrm>
        </p:spPr>
        <p:txBody>
          <a:bodyPr rtlCol="0">
            <a:noAutofit/>
          </a:bodyPr>
          <a:lstStyle/>
          <a:p>
            <a:pPr>
              <a:lnSpc>
                <a:spcPct val="100000"/>
              </a:lnSpc>
              <a:buFont typeface="Wingdings" panose="05000000000000000000" pitchFamily="2" charset="2"/>
              <a:buChar char="v"/>
            </a:pPr>
            <a:r>
              <a:rPr lang="fr-FR" sz="2800" b="1" dirty="0" smtClean="0"/>
              <a:t> </a:t>
            </a:r>
            <a:r>
              <a:rPr lang="fr-FR" sz="2300" b="1" dirty="0"/>
              <a:t>I</a:t>
            </a:r>
            <a:r>
              <a:rPr lang="fr-FR" sz="2300" b="1" dirty="0" smtClean="0"/>
              <a:t>ntroduction</a:t>
            </a:r>
          </a:p>
          <a:p>
            <a:pPr>
              <a:lnSpc>
                <a:spcPct val="100000"/>
              </a:lnSpc>
              <a:buFont typeface="Wingdings" panose="05000000000000000000" pitchFamily="2" charset="2"/>
              <a:buChar char="v"/>
            </a:pPr>
            <a:r>
              <a:rPr lang="fr-FR" sz="2300" b="1" dirty="0" smtClean="0"/>
              <a:t> Historique des interfaces graphiques   </a:t>
            </a:r>
          </a:p>
          <a:p>
            <a:pPr>
              <a:lnSpc>
                <a:spcPct val="100000"/>
              </a:lnSpc>
              <a:buFont typeface="Wingdings" panose="05000000000000000000" pitchFamily="2" charset="2"/>
              <a:buChar char="v"/>
            </a:pPr>
            <a:r>
              <a:rPr lang="fr-FR" sz="2300" b="1" dirty="0" smtClean="0"/>
              <a:t> Principe </a:t>
            </a:r>
            <a:r>
              <a:rPr lang="fr-FR" sz="2300" b="1" dirty="0"/>
              <a:t>de la manipulation </a:t>
            </a:r>
            <a:r>
              <a:rPr lang="fr-FR" sz="2300" b="1" dirty="0" smtClean="0"/>
              <a:t>directe</a:t>
            </a:r>
          </a:p>
          <a:p>
            <a:pPr>
              <a:lnSpc>
                <a:spcPct val="100000"/>
              </a:lnSpc>
              <a:buFont typeface="Wingdings" panose="05000000000000000000" pitchFamily="2" charset="2"/>
              <a:buChar char="v"/>
            </a:pPr>
            <a:r>
              <a:rPr lang="fr-FR" sz="2300" b="1" dirty="0" smtClean="0"/>
              <a:t> Avantage </a:t>
            </a:r>
            <a:r>
              <a:rPr lang="fr-FR" sz="2300" b="1" dirty="0"/>
              <a:t>de la manipulation directe </a:t>
            </a:r>
            <a:endParaRPr lang="fr-FR" sz="2300" b="1" dirty="0" smtClean="0"/>
          </a:p>
          <a:p>
            <a:pPr>
              <a:lnSpc>
                <a:spcPct val="100000"/>
              </a:lnSpc>
              <a:buFont typeface="Wingdings" panose="05000000000000000000" pitchFamily="2" charset="2"/>
              <a:buChar char="v"/>
            </a:pPr>
            <a:r>
              <a:rPr lang="fr-FR" sz="2300" b="1" dirty="0" smtClean="0"/>
              <a:t> Les </a:t>
            </a:r>
            <a:r>
              <a:rPr lang="fr-FR" sz="2300" b="1" dirty="0"/>
              <a:t>limites de la manipulation directe </a:t>
            </a:r>
            <a:endParaRPr lang="fr-FR" sz="2300" b="1" dirty="0" smtClean="0"/>
          </a:p>
          <a:p>
            <a:pPr>
              <a:lnSpc>
                <a:spcPct val="100000"/>
              </a:lnSpc>
              <a:buFont typeface="Wingdings" panose="05000000000000000000" pitchFamily="2" charset="2"/>
              <a:buChar char="v"/>
            </a:pPr>
            <a:r>
              <a:rPr lang="fr-FR" sz="2300" b="1" dirty="0" smtClean="0"/>
              <a:t> Machines </a:t>
            </a:r>
            <a:r>
              <a:rPr lang="fr-FR" sz="2300" b="1" dirty="0"/>
              <a:t>à </a:t>
            </a:r>
            <a:r>
              <a:rPr lang="fr-FR" sz="2300" b="1" dirty="0" smtClean="0"/>
              <a:t>états</a:t>
            </a:r>
          </a:p>
          <a:p>
            <a:pPr>
              <a:lnSpc>
                <a:spcPct val="100000"/>
              </a:lnSpc>
              <a:buFont typeface="Wingdings" panose="05000000000000000000" pitchFamily="2" charset="2"/>
              <a:buChar char="v"/>
            </a:pPr>
            <a:r>
              <a:rPr lang="fr-FR" sz="2300" b="1" dirty="0" smtClean="0"/>
              <a:t> Taxonomie </a:t>
            </a:r>
            <a:r>
              <a:rPr lang="fr-FR" sz="2300" b="1" dirty="0"/>
              <a:t>des tâches élémentaires d’interaction </a:t>
            </a:r>
            <a:endParaRPr lang="fr-FR" sz="2300" b="1" dirty="0" smtClean="0"/>
          </a:p>
          <a:p>
            <a:pPr>
              <a:lnSpc>
                <a:spcPct val="100000"/>
              </a:lnSpc>
              <a:buFont typeface="Wingdings" panose="05000000000000000000" pitchFamily="2" charset="2"/>
              <a:buChar char="v"/>
            </a:pPr>
            <a:r>
              <a:rPr lang="fr-FR" sz="2300" b="1" dirty="0" smtClean="0"/>
              <a:t> Notion </a:t>
            </a:r>
            <a:r>
              <a:rPr lang="fr-FR" sz="2300" b="1" dirty="0"/>
              <a:t>de mode dans les interfaces à manipulation </a:t>
            </a:r>
            <a:r>
              <a:rPr lang="fr-FR" sz="2300" b="1" dirty="0" smtClean="0"/>
              <a:t>directe</a:t>
            </a:r>
          </a:p>
          <a:p>
            <a:pPr>
              <a:lnSpc>
                <a:spcPct val="100000"/>
              </a:lnSpc>
              <a:buFont typeface="Wingdings" panose="05000000000000000000" pitchFamily="2" charset="2"/>
              <a:buChar char="v"/>
            </a:pPr>
            <a:r>
              <a:rPr lang="fr-FR" sz="2300" b="1" dirty="0" smtClean="0"/>
              <a:t>Outils de développement</a:t>
            </a:r>
            <a:r>
              <a:rPr lang="fr-FR" sz="2400" b="1" dirty="0" smtClean="0"/>
              <a:t> </a:t>
            </a:r>
            <a:r>
              <a:rPr lang="fr-FR" sz="2300" b="1" dirty="0"/>
              <a:t>des</a:t>
            </a:r>
            <a:r>
              <a:rPr lang="fr-FR" sz="2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fr-FR" sz="2300" b="1" dirty="0"/>
              <a:t>Interfaces</a:t>
            </a:r>
            <a:r>
              <a:rPr lang="fr-FR" sz="2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fr-FR" sz="2300" b="1" dirty="0" smtClean="0"/>
              <a:t>Graphiques</a:t>
            </a:r>
            <a:r>
              <a:rPr lang="fr-FR" sz="2400" b="1" dirty="0" smtClean="0"/>
              <a:t> </a:t>
            </a:r>
            <a:endParaRPr lang="fr-FR" sz="2300" b="1" dirty="0" smtClean="0"/>
          </a:p>
          <a:p>
            <a:pPr marL="0" indent="0">
              <a:lnSpc>
                <a:spcPct val="100000"/>
              </a:lnSpc>
              <a:buNone/>
            </a:pPr>
            <a:r>
              <a:rPr lang="fr-FR" sz="2300" b="1" dirty="0"/>
              <a:t/>
            </a:r>
            <a:br>
              <a:rPr lang="fr-FR" sz="2300" b="1" dirty="0"/>
            </a:br>
            <a:r>
              <a:rPr lang="fr-FR" sz="2300" b="1" dirty="0"/>
              <a:t/>
            </a:r>
            <a:br>
              <a:rPr lang="fr-FR" sz="2300" b="1" dirty="0"/>
            </a:br>
            <a:endParaRPr lang="fr-FR" sz="2300" b="1" dirty="0"/>
          </a:p>
        </p:txBody>
      </p:sp>
    </p:spTree>
    <p:extLst>
      <p:ext uri="{BB962C8B-B14F-4D97-AF65-F5344CB8AC3E}">
        <p14:creationId xmlns:p14="http://schemas.microsoft.com/office/powerpoint/2010/main" val="1654255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what-is-a-graphical-user-interface">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32000" y="1600200"/>
            <a:ext cx="8128000" cy="4572000"/>
          </a:xfrm>
        </p:spPr>
      </p:pic>
    </p:spTree>
    <p:extLst>
      <p:ext uri="{BB962C8B-B14F-4D97-AF65-F5344CB8AC3E}">
        <p14:creationId xmlns:p14="http://schemas.microsoft.com/office/powerpoint/2010/main" val="4086646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H</a:t>
            </a:r>
            <a:r>
              <a:rPr lang="fr-FR" sz="54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istorique</a:t>
            </a:r>
            <a:endPar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2" name="Espace réservé du contenu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25316" y="1600200"/>
            <a:ext cx="3097635" cy="2070279"/>
          </a:xfrm>
        </p:spPr>
      </p:pic>
      <p:sp>
        <p:nvSpPr>
          <p:cNvPr id="4" name="ZoneTexte 3"/>
          <p:cNvSpPr txBox="1"/>
          <p:nvPr/>
        </p:nvSpPr>
        <p:spPr>
          <a:xfrm>
            <a:off x="1046503" y="1738648"/>
            <a:ext cx="6333091" cy="4801314"/>
          </a:xfrm>
          <a:prstGeom prst="rect">
            <a:avLst/>
          </a:prstGeom>
          <a:noFill/>
        </p:spPr>
        <p:txBody>
          <a:bodyPr wrap="square" rtlCol="0">
            <a:spAutoFit/>
          </a:bodyPr>
          <a:lstStyle/>
          <a:p>
            <a:r>
              <a:rPr lang="fr-FR" dirty="0" smtClean="0"/>
              <a:t>Le point de départ des interfaces hommes machine était tout d’abord le besoin de l’interaction entre l’individu et l’environnement.</a:t>
            </a:r>
          </a:p>
          <a:p>
            <a:endParaRPr lang="fr-FR" dirty="0" smtClean="0"/>
          </a:p>
          <a:p>
            <a:r>
              <a:rPr lang="fr-FR" dirty="0" smtClean="0"/>
              <a:t>La première idée des interfaces était le </a:t>
            </a:r>
            <a:r>
              <a:rPr lang="fr-FR" dirty="0" err="1" smtClean="0"/>
              <a:t>Memex</a:t>
            </a:r>
            <a:r>
              <a:rPr lang="fr-FR" dirty="0" smtClean="0"/>
              <a:t> en 1945 </a:t>
            </a:r>
          </a:p>
          <a:p>
            <a:r>
              <a:rPr lang="fr-FR" dirty="0" smtClean="0"/>
              <a:t>Il présentait les premières notions des interfaces  Homme machine actuelles.</a:t>
            </a:r>
          </a:p>
          <a:p>
            <a:r>
              <a:rPr lang="fr-FR" dirty="0" smtClean="0"/>
              <a:t> </a:t>
            </a:r>
          </a:p>
          <a:p>
            <a:r>
              <a:rPr lang="fr-FR" dirty="0" err="1" smtClean="0"/>
              <a:t>Vannevar</a:t>
            </a:r>
            <a:r>
              <a:rPr lang="fr-FR" dirty="0" smtClean="0"/>
              <a:t> bush décrit un appareil électronique d’éléments électromécanique de camera et de </a:t>
            </a:r>
            <a:r>
              <a:rPr lang="fr-FR" dirty="0" err="1" smtClean="0"/>
              <a:t>micro-film</a:t>
            </a:r>
            <a:r>
              <a:rPr lang="fr-FR" dirty="0" smtClean="0"/>
              <a:t>, relié à une bibliothèque, intégré dans un grand bureau</a:t>
            </a:r>
          </a:p>
          <a:p>
            <a:endParaRPr lang="fr-FR" dirty="0" smtClean="0"/>
          </a:p>
          <a:p>
            <a:r>
              <a:rPr lang="fr-FR" dirty="0" smtClean="0"/>
              <a:t>Le but était:</a:t>
            </a:r>
          </a:p>
          <a:p>
            <a:pPr marL="285750" indent="-285750">
              <a:buFont typeface="Arial" panose="020B0604020202020204" pitchFamily="34" charset="0"/>
              <a:buChar char="•"/>
            </a:pPr>
            <a:r>
              <a:rPr lang="fr-FR" dirty="0" smtClean="0"/>
              <a:t>Afficher des livres et projeter des films  </a:t>
            </a:r>
          </a:p>
          <a:p>
            <a:pPr marL="285750" indent="-285750">
              <a:buFont typeface="Arial" panose="020B0604020202020204" pitchFamily="34" charset="0"/>
              <a:buChar char="•"/>
            </a:pPr>
            <a:r>
              <a:rPr lang="fr-FR" dirty="0" smtClean="0"/>
              <a:t>Créer automatiquement des références entre les différents médias </a:t>
            </a:r>
          </a:p>
          <a:p>
            <a:endParaRPr lang="fr-FR"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4445" y="4000701"/>
            <a:ext cx="3119378" cy="2456244"/>
          </a:xfrm>
          <a:prstGeom prst="rect">
            <a:avLst/>
          </a:prstGeom>
        </p:spPr>
      </p:pic>
    </p:spTree>
    <p:extLst>
      <p:ext uri="{BB962C8B-B14F-4D97-AF65-F5344CB8AC3E}">
        <p14:creationId xmlns:p14="http://schemas.microsoft.com/office/powerpoint/2010/main" val="1023145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memex">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3073400" y="1600200"/>
            <a:ext cx="6045200" cy="4572000"/>
          </a:xfrm>
        </p:spPr>
      </p:pic>
    </p:spTree>
    <p:extLst>
      <p:ext uri="{BB962C8B-B14F-4D97-AF65-F5344CB8AC3E}">
        <p14:creationId xmlns:p14="http://schemas.microsoft.com/office/powerpoint/2010/main" val="400678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H</a:t>
            </a:r>
            <a:r>
              <a:rPr lang="fr-FR" sz="54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istorique</a:t>
            </a:r>
            <a:endPar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2" name="Espace réservé du contenu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09480" y="1600200"/>
            <a:ext cx="3127713" cy="2070279"/>
          </a:xfrm>
        </p:spPr>
      </p:pic>
      <p:sp>
        <p:nvSpPr>
          <p:cNvPr id="4" name="ZoneTexte 3"/>
          <p:cNvSpPr txBox="1"/>
          <p:nvPr/>
        </p:nvSpPr>
        <p:spPr>
          <a:xfrm>
            <a:off x="746975" y="1738648"/>
            <a:ext cx="6825801" cy="4524315"/>
          </a:xfrm>
          <a:prstGeom prst="rect">
            <a:avLst/>
          </a:prstGeom>
          <a:noFill/>
        </p:spPr>
        <p:txBody>
          <a:bodyPr wrap="square" rtlCol="0">
            <a:spAutoFit/>
          </a:bodyPr>
          <a:lstStyle/>
          <a:p>
            <a:r>
              <a:rPr lang="fr-FR" dirty="0" err="1" smtClean="0"/>
              <a:t>SketchPad</a:t>
            </a:r>
            <a:endParaRPr lang="fr-FR" dirty="0"/>
          </a:p>
          <a:p>
            <a:endParaRPr lang="fr-FR" dirty="0" smtClean="0"/>
          </a:p>
          <a:p>
            <a:pPr marL="285750" indent="-285750">
              <a:buFont typeface="Wingdings" panose="05000000000000000000" pitchFamily="2" charset="2"/>
              <a:buChar char="q"/>
            </a:pPr>
            <a:r>
              <a:rPr lang="fr-FR" dirty="0" smtClean="0"/>
              <a:t>développé </a:t>
            </a:r>
            <a:r>
              <a:rPr lang="fr-FR" dirty="0"/>
              <a:t>par Ivan Sutherland au début des années 60 </a:t>
            </a:r>
            <a:r>
              <a:rPr lang="fr-FR" dirty="0" smtClean="0"/>
              <a:t> </a:t>
            </a:r>
          </a:p>
          <a:p>
            <a:pPr marL="285750" indent="-285750">
              <a:buFont typeface="Wingdings" panose="05000000000000000000" pitchFamily="2" charset="2"/>
              <a:buChar char="q"/>
            </a:pPr>
            <a:endParaRPr lang="fr-FR" dirty="0"/>
          </a:p>
          <a:p>
            <a:pPr marL="285750" indent="-285750">
              <a:buFont typeface="Wingdings" panose="05000000000000000000" pitchFamily="2" charset="2"/>
              <a:buChar char="q"/>
            </a:pPr>
            <a:r>
              <a:rPr lang="fr-FR" dirty="0" smtClean="0"/>
              <a:t>considéré </a:t>
            </a:r>
            <a:r>
              <a:rPr lang="fr-FR" dirty="0"/>
              <a:t>comme la première interface graphique </a:t>
            </a:r>
            <a:r>
              <a:rPr lang="fr-FR" dirty="0" smtClean="0"/>
              <a:t>Développé </a:t>
            </a:r>
            <a:r>
              <a:rPr lang="fr-FR" dirty="0"/>
              <a:t>au MIT Lincoln </a:t>
            </a:r>
            <a:r>
              <a:rPr lang="fr-FR" dirty="0" err="1" smtClean="0"/>
              <a:t>Laboratory</a:t>
            </a:r>
            <a:r>
              <a:rPr lang="fr-FR" dirty="0" smtClean="0"/>
              <a:t>.</a:t>
            </a:r>
          </a:p>
          <a:p>
            <a:endParaRPr lang="fr-FR" dirty="0" smtClean="0"/>
          </a:p>
          <a:p>
            <a:pPr marL="285750" indent="-285750">
              <a:buFont typeface="Wingdings" panose="05000000000000000000" pitchFamily="2" charset="2"/>
              <a:buChar char="q"/>
            </a:pPr>
            <a:r>
              <a:rPr lang="fr-FR" dirty="0" smtClean="0"/>
              <a:t>premier </a:t>
            </a:r>
            <a:r>
              <a:rPr lang="fr-FR" dirty="0"/>
              <a:t>système à utiliser un écran cathodique et</a:t>
            </a:r>
          </a:p>
          <a:p>
            <a:r>
              <a:rPr lang="fr-FR" dirty="0"/>
              <a:t> </a:t>
            </a:r>
            <a:r>
              <a:rPr lang="fr-FR" dirty="0" smtClean="0"/>
              <a:t>  un </a:t>
            </a:r>
            <a:r>
              <a:rPr lang="fr-FR" dirty="0"/>
              <a:t>crayon optique pour permettre l'édition graphique, par </a:t>
            </a:r>
            <a:r>
              <a:rPr lang="fr-FR" dirty="0" smtClean="0"/>
              <a:t>      manipulation directe</a:t>
            </a:r>
            <a:r>
              <a:rPr lang="fr-FR" dirty="0"/>
              <a:t>, de </a:t>
            </a:r>
            <a:r>
              <a:rPr lang="fr-FR" dirty="0" smtClean="0"/>
              <a:t>dessins techniques .</a:t>
            </a:r>
            <a:endParaRPr lang="fr-FR" dirty="0"/>
          </a:p>
          <a:p>
            <a:endParaRPr lang="fr-FR" dirty="0" smtClean="0"/>
          </a:p>
          <a:p>
            <a:pPr marL="285750" indent="-285750">
              <a:buFont typeface="Wingdings" panose="05000000000000000000" pitchFamily="2" charset="2"/>
              <a:buChar char="q"/>
            </a:pPr>
            <a:r>
              <a:rPr lang="fr-FR" dirty="0" smtClean="0"/>
              <a:t>désignation </a:t>
            </a:r>
            <a:r>
              <a:rPr lang="fr-FR" dirty="0"/>
              <a:t>directe des objets à l'écran, feed-back sous forme de </a:t>
            </a:r>
            <a:r>
              <a:rPr lang="fr-FR" dirty="0" smtClean="0"/>
              <a:t>lignes</a:t>
            </a:r>
          </a:p>
          <a:p>
            <a:endParaRPr lang="fr-FR" dirty="0"/>
          </a:p>
          <a:p>
            <a:pPr marL="285750" indent="-285750">
              <a:buFont typeface="Wingdings" panose="05000000000000000000" pitchFamily="2" charset="2"/>
              <a:buChar char="q"/>
            </a:pPr>
            <a:r>
              <a:rPr lang="fr-FR" dirty="0" smtClean="0"/>
              <a:t> élastiques</a:t>
            </a:r>
            <a:r>
              <a:rPr lang="fr-FR" dirty="0"/>
              <a:t>, alignements des segments, zoom avant et arrière sur le dessin avec un facteur de </a:t>
            </a:r>
            <a:r>
              <a:rPr lang="fr-FR" dirty="0" smtClean="0"/>
              <a:t>2000</a:t>
            </a: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9479" y="3862306"/>
            <a:ext cx="3127713" cy="2229401"/>
          </a:xfrm>
          <a:prstGeom prst="rect">
            <a:avLst/>
          </a:prstGeom>
        </p:spPr>
      </p:pic>
    </p:spTree>
    <p:extLst>
      <p:ext uri="{BB962C8B-B14F-4D97-AF65-F5344CB8AC3E}">
        <p14:creationId xmlns:p14="http://schemas.microsoft.com/office/powerpoint/2010/main" val="1104830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skachpa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048000" y="1600200"/>
            <a:ext cx="6096000" cy="4572000"/>
          </a:xfrm>
        </p:spPr>
      </p:pic>
    </p:spTree>
    <p:extLst>
      <p:ext uri="{BB962C8B-B14F-4D97-AF65-F5344CB8AC3E}">
        <p14:creationId xmlns:p14="http://schemas.microsoft.com/office/powerpoint/2010/main" val="274162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H</a:t>
            </a:r>
            <a:r>
              <a:rPr lang="fr-FR" sz="54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istorique</a:t>
            </a:r>
            <a:endPar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2" name="Espace réservé du contenu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153725" y="1600200"/>
            <a:ext cx="2639223" cy="2070279"/>
          </a:xfrm>
        </p:spPr>
      </p:pic>
      <p:sp>
        <p:nvSpPr>
          <p:cNvPr id="4" name="ZoneTexte 3"/>
          <p:cNvSpPr txBox="1"/>
          <p:nvPr/>
        </p:nvSpPr>
        <p:spPr>
          <a:xfrm>
            <a:off x="1046504" y="1738648"/>
            <a:ext cx="6101272" cy="4801314"/>
          </a:xfrm>
          <a:prstGeom prst="rect">
            <a:avLst/>
          </a:prstGeom>
          <a:noFill/>
        </p:spPr>
        <p:txBody>
          <a:bodyPr wrap="square" rtlCol="0">
            <a:spAutoFit/>
          </a:bodyPr>
          <a:lstStyle/>
          <a:p>
            <a:r>
              <a:rPr lang="fr-FR" dirty="0" smtClean="0"/>
              <a:t>XEROX STAR , dans les années 80 </a:t>
            </a:r>
          </a:p>
          <a:p>
            <a:endParaRPr lang="fr-FR" dirty="0" smtClean="0"/>
          </a:p>
          <a:p>
            <a:pPr marL="285750" indent="-285750">
              <a:buFont typeface="Wingdings" panose="05000000000000000000" pitchFamily="2" charset="2"/>
              <a:buChar char="q"/>
            </a:pPr>
            <a:r>
              <a:rPr lang="fr-FR" dirty="0"/>
              <a:t> </a:t>
            </a:r>
            <a:r>
              <a:rPr lang="fr-FR" dirty="0" smtClean="0"/>
              <a:t>les premiers ordinateurs commercialisés</a:t>
            </a:r>
          </a:p>
          <a:p>
            <a:endParaRPr lang="fr-FR" dirty="0" smtClean="0"/>
          </a:p>
          <a:p>
            <a:pPr marL="285750" indent="-285750">
              <a:buFont typeface="Wingdings" panose="05000000000000000000" pitchFamily="2" charset="2"/>
              <a:buChar char="q"/>
            </a:pPr>
            <a:r>
              <a:rPr lang="fr-FR" dirty="0" smtClean="0"/>
              <a:t>Propose une interface graphique  et d’autres concepts révolutionnaires à l’</a:t>
            </a:r>
            <a:r>
              <a:rPr lang="fr-FR" dirty="0"/>
              <a:t>é</a:t>
            </a:r>
            <a:r>
              <a:rPr lang="fr-FR" dirty="0" smtClean="0"/>
              <a:t>poque </a:t>
            </a:r>
          </a:p>
          <a:p>
            <a:endParaRPr lang="fr-FR" dirty="0" smtClean="0"/>
          </a:p>
          <a:p>
            <a:pPr marL="285750" indent="-285750">
              <a:buFont typeface="Wingdings" panose="05000000000000000000" pitchFamily="2" charset="2"/>
              <a:buChar char="q"/>
            </a:pPr>
            <a:r>
              <a:rPr lang="fr-FR" dirty="0"/>
              <a:t>La philosophie clé de l'interface utilisateur consistait à imiter autant que possible le paradigme du </a:t>
            </a:r>
            <a:r>
              <a:rPr lang="fr-FR" dirty="0" smtClean="0"/>
              <a:t>bureau</a:t>
            </a:r>
          </a:p>
          <a:p>
            <a:endParaRPr lang="fr-FR" dirty="0" smtClean="0"/>
          </a:p>
          <a:p>
            <a:pPr marL="285750" indent="-285750">
              <a:buFont typeface="Wingdings" panose="05000000000000000000" pitchFamily="2" charset="2"/>
              <a:buChar char="q"/>
            </a:pPr>
            <a:r>
              <a:rPr lang="fr-FR" dirty="0" smtClean="0"/>
              <a:t>C’était un échec commercial car beaucoup trop cher pour avoir un succès</a:t>
            </a:r>
          </a:p>
          <a:p>
            <a:r>
              <a:rPr lang="fr-FR" dirty="0" smtClean="0"/>
              <a:t> </a:t>
            </a:r>
          </a:p>
          <a:p>
            <a:pPr marL="285750" indent="-285750">
              <a:buFont typeface="Wingdings" panose="05000000000000000000" pitchFamily="2" charset="2"/>
              <a:buChar char="q"/>
            </a:pPr>
            <a:r>
              <a:rPr lang="fr-FR" dirty="0" smtClean="0"/>
              <a:t>Une architecture fermée </a:t>
            </a:r>
          </a:p>
          <a:p>
            <a:endParaRPr lang="fr-FR" dirty="0"/>
          </a:p>
          <a:p>
            <a:r>
              <a:rPr lang="fr-FR" dirty="0" smtClean="0"/>
              <a:t> </a:t>
            </a:r>
          </a:p>
          <a:p>
            <a:pPr marL="285750" indent="-285750">
              <a:buFont typeface="Wingdings" panose="05000000000000000000" pitchFamily="2" charset="2"/>
              <a:buChar char="q"/>
            </a:pP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7422" y="3862306"/>
            <a:ext cx="3071826" cy="2229401"/>
          </a:xfrm>
          <a:prstGeom prst="rect">
            <a:avLst/>
          </a:prstGeom>
        </p:spPr>
      </p:pic>
    </p:spTree>
    <p:extLst>
      <p:ext uri="{BB962C8B-B14F-4D97-AF65-F5344CB8AC3E}">
        <p14:creationId xmlns:p14="http://schemas.microsoft.com/office/powerpoint/2010/main" val="2212727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xerox">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25650" y="1616242"/>
            <a:ext cx="8140700" cy="4572000"/>
          </a:xfrm>
        </p:spPr>
      </p:pic>
    </p:spTree>
    <p:extLst>
      <p:ext uri="{BB962C8B-B14F-4D97-AF65-F5344CB8AC3E}">
        <p14:creationId xmlns:p14="http://schemas.microsoft.com/office/powerpoint/2010/main" val="2255657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4" y="674445"/>
            <a:ext cx="10098993" cy="733928"/>
          </a:xfrm>
        </p:spPr>
        <p:txBody>
          <a:bodyPr rtlCol="0">
            <a:noAutofit/>
          </a:bodyPr>
          <a:lstStyle/>
          <a:p>
            <a:pPr algn="ctr"/>
            <a:r>
              <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Principe de la manipulation directe </a:t>
            </a:r>
          </a:p>
        </p:txBody>
      </p:sp>
      <p:pic>
        <p:nvPicPr>
          <p:cNvPr id="2" name="Espace réservé du contenu 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113690" y="1600200"/>
            <a:ext cx="3567448" cy="4285445"/>
          </a:xfrm>
        </p:spPr>
      </p:pic>
      <p:sp>
        <p:nvSpPr>
          <p:cNvPr id="4" name="ZoneTexte 3"/>
          <p:cNvSpPr txBox="1"/>
          <p:nvPr/>
        </p:nvSpPr>
        <p:spPr>
          <a:xfrm>
            <a:off x="1046504" y="1738648"/>
            <a:ext cx="6101272" cy="5632311"/>
          </a:xfrm>
          <a:prstGeom prst="rect">
            <a:avLst/>
          </a:prstGeom>
          <a:noFill/>
        </p:spPr>
        <p:txBody>
          <a:bodyPr wrap="square" rtlCol="0">
            <a:spAutoFit/>
          </a:bodyPr>
          <a:lstStyle/>
          <a:p>
            <a:endParaRPr lang="fr-FR" dirty="0"/>
          </a:p>
          <a:p>
            <a:r>
              <a:rPr lang="fr-FR" b="1" dirty="0"/>
              <a:t>Les principes de la manipulation directe qui ont été énoncés en 1983 par </a:t>
            </a:r>
            <a:r>
              <a:rPr lang="fr-FR" b="1" dirty="0" err="1"/>
              <a:t>Shneiderman</a:t>
            </a:r>
            <a:r>
              <a:rPr lang="fr-FR" b="1" dirty="0"/>
              <a:t> sont :</a:t>
            </a:r>
          </a:p>
          <a:p>
            <a:endParaRPr lang="fr-FR" dirty="0" smtClean="0"/>
          </a:p>
          <a:p>
            <a:pPr marL="285750" indent="-285750">
              <a:buFont typeface="Wingdings" panose="05000000000000000000" pitchFamily="2" charset="2"/>
              <a:buChar char="q"/>
            </a:pPr>
            <a:r>
              <a:rPr lang="fr-FR" dirty="0" smtClean="0"/>
              <a:t>représentation </a:t>
            </a:r>
            <a:r>
              <a:rPr lang="fr-FR" dirty="0"/>
              <a:t>permanente à l’écran des objets et des </a:t>
            </a:r>
            <a:r>
              <a:rPr lang="fr-FR" dirty="0" smtClean="0"/>
              <a:t>actions.</a:t>
            </a:r>
            <a:endParaRPr lang="fr-FR" dirty="0"/>
          </a:p>
          <a:p>
            <a:endParaRPr lang="fr-FR" dirty="0" smtClean="0"/>
          </a:p>
          <a:p>
            <a:pPr marL="285750" indent="-285750">
              <a:buFont typeface="Wingdings" panose="05000000000000000000" pitchFamily="2" charset="2"/>
              <a:buChar char="q"/>
            </a:pPr>
            <a:r>
              <a:rPr lang="fr-FR" dirty="0"/>
              <a:t> Utilisation d'actions physiques sur </a:t>
            </a:r>
            <a:r>
              <a:rPr lang="fr-FR" dirty="0" smtClean="0"/>
              <a:t>les objets (mouvement </a:t>
            </a:r>
            <a:r>
              <a:rPr lang="fr-FR" dirty="0"/>
              <a:t>et sélection par la souris, pointage, etc.), au lieu de syntaxe complexe </a:t>
            </a:r>
            <a:r>
              <a:rPr lang="fr-FR" dirty="0" smtClean="0"/>
              <a:t> </a:t>
            </a:r>
          </a:p>
          <a:p>
            <a:endParaRPr lang="fr-FR" dirty="0" smtClean="0"/>
          </a:p>
          <a:p>
            <a:pPr marL="285750" indent="-285750">
              <a:buFont typeface="Wingdings" panose="05000000000000000000" pitchFamily="2" charset="2"/>
              <a:buChar char="q"/>
            </a:pPr>
            <a:r>
              <a:rPr lang="fr-FR" dirty="0"/>
              <a:t>opérations rapides avec effet visible </a:t>
            </a:r>
            <a:r>
              <a:rPr lang="fr-FR" dirty="0" smtClean="0"/>
              <a:t>immédiatement: </a:t>
            </a:r>
            <a:r>
              <a:rPr lang="fr-FR" dirty="0"/>
              <a:t>incrémentales et réversibles </a:t>
            </a:r>
            <a:endParaRPr lang="fr-FR" dirty="0" smtClean="0"/>
          </a:p>
          <a:p>
            <a:endParaRPr lang="fr-FR" dirty="0" smtClean="0"/>
          </a:p>
          <a:p>
            <a:pPr marL="285750" indent="-285750">
              <a:buFont typeface="Wingdings" panose="05000000000000000000" pitchFamily="2" charset="2"/>
              <a:buChar char="q"/>
            </a:pPr>
            <a:r>
              <a:rPr lang="fr-FR" dirty="0"/>
              <a:t>Apprentissage selon une approche progressive afin de permettre l'utilisation de l'interface même avec un minimum de </a:t>
            </a:r>
            <a:r>
              <a:rPr lang="fr-FR" dirty="0" smtClean="0"/>
              <a:t>connaissances. </a:t>
            </a:r>
          </a:p>
          <a:p>
            <a:endParaRPr lang="fr-FR" dirty="0"/>
          </a:p>
          <a:p>
            <a:r>
              <a:rPr lang="fr-FR" dirty="0" smtClean="0"/>
              <a:t> </a:t>
            </a:r>
          </a:p>
          <a:p>
            <a:pPr marL="285750" indent="-285750">
              <a:buFont typeface="Wingdings" panose="05000000000000000000" pitchFamily="2" charset="2"/>
              <a:buChar char="q"/>
            </a:pPr>
            <a:endParaRPr lang="fr-FR" dirty="0"/>
          </a:p>
        </p:txBody>
      </p:sp>
    </p:spTree>
    <p:extLst>
      <p:ext uri="{BB962C8B-B14F-4D97-AF65-F5344CB8AC3E}">
        <p14:creationId xmlns:p14="http://schemas.microsoft.com/office/powerpoint/2010/main" val="40043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sz="49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Exemple</a:t>
            </a:r>
            <a:r>
              <a:rPr lang="fr-FR" dirty="0" smtClean="0"/>
              <a:t> </a:t>
            </a:r>
            <a:endParaRPr lang="fr-FR" dirty="0"/>
          </a:p>
        </p:txBody>
      </p:sp>
      <p:pic>
        <p:nvPicPr>
          <p:cNvPr id="4" name="Espace réservé du contenu 3"/>
          <p:cNvPicPr>
            <a:picLocks noGrp="1" noChangeAspect="1"/>
          </p:cNvPicPr>
          <p:nvPr>
            <p:ph idx="1"/>
          </p:nvPr>
        </p:nvPicPr>
        <p:blipFill>
          <a:blip r:embed="rId2"/>
          <a:stretch>
            <a:fillRect/>
          </a:stretch>
        </p:blipFill>
        <p:spPr>
          <a:xfrm>
            <a:off x="347730" y="1413724"/>
            <a:ext cx="4790940" cy="5115865"/>
          </a:xfrm>
          <a:prstGeom prst="rect">
            <a:avLst/>
          </a:prstGeom>
        </p:spPr>
      </p:pic>
      <p:pic>
        <p:nvPicPr>
          <p:cNvPr id="5" name="Image 4"/>
          <p:cNvPicPr>
            <a:picLocks noChangeAspect="1"/>
          </p:cNvPicPr>
          <p:nvPr/>
        </p:nvPicPr>
        <p:blipFill>
          <a:blip r:embed="rId3"/>
          <a:stretch>
            <a:fillRect/>
          </a:stretch>
        </p:blipFill>
        <p:spPr>
          <a:xfrm>
            <a:off x="5357611" y="1413725"/>
            <a:ext cx="5581851" cy="5251158"/>
          </a:xfrm>
          <a:prstGeom prst="rect">
            <a:avLst/>
          </a:prstGeom>
        </p:spPr>
      </p:pic>
    </p:spTree>
    <p:extLst>
      <p:ext uri="{BB962C8B-B14F-4D97-AF65-F5344CB8AC3E}">
        <p14:creationId xmlns:p14="http://schemas.microsoft.com/office/powerpoint/2010/main" val="592414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lgn="ctr"/>
            <a:r>
              <a:rPr lang="fr-FR" sz="49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Avantage</a:t>
            </a:r>
            <a:r>
              <a:rPr lang="fr-FR" b="1" dirty="0"/>
              <a:t> </a:t>
            </a:r>
            <a:r>
              <a:rPr lang="fr-FR" sz="49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a:t>
            </a:r>
            <a:r>
              <a:rPr lang="fr-FR" b="1" dirty="0"/>
              <a:t> </a:t>
            </a:r>
            <a:r>
              <a:rPr lang="fr-FR" sz="48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la</a:t>
            </a:r>
            <a:r>
              <a:rPr lang="fr-FR" sz="5400" b="1" dirty="0" smtClean="0"/>
              <a:t> </a:t>
            </a:r>
            <a:r>
              <a:rPr lang="fr-FR" sz="49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manipulation</a:t>
            </a:r>
            <a:r>
              <a:rPr lang="fr-FR" b="1" dirty="0" smtClean="0"/>
              <a:t> </a:t>
            </a:r>
            <a:r>
              <a:rPr lang="fr-FR" sz="49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directe</a:t>
            </a:r>
            <a:r>
              <a:rPr lang="fr-FR" b="1" dirty="0"/>
              <a:t> </a:t>
            </a:r>
            <a:r>
              <a:rPr lang="fr-FR" dirty="0"/>
              <a:t/>
            </a:r>
            <a:br>
              <a:rPr lang="fr-FR" dirty="0"/>
            </a:br>
            <a:endParaRPr lang="fr-FR" dirty="0"/>
          </a:p>
        </p:txBody>
      </p:sp>
      <p:sp>
        <p:nvSpPr>
          <p:cNvPr id="3" name="Espace réservé du contenu 2"/>
          <p:cNvSpPr>
            <a:spLocks noGrp="1"/>
          </p:cNvSpPr>
          <p:nvPr>
            <p:ph idx="1"/>
          </p:nvPr>
        </p:nvSpPr>
        <p:spPr/>
        <p:txBody>
          <a:bodyPr/>
          <a:lstStyle/>
          <a:p>
            <a:pPr marL="0" lvl="0" indent="0">
              <a:buNone/>
            </a:pPr>
            <a:endParaRPr lang="fr-FR" dirty="0" smtClean="0"/>
          </a:p>
          <a:p>
            <a:pPr lvl="0">
              <a:buFont typeface="Wingdings" panose="05000000000000000000" pitchFamily="2" charset="2"/>
              <a:buChar char="q"/>
            </a:pPr>
            <a:r>
              <a:rPr lang="fr-FR" dirty="0" smtClean="0"/>
              <a:t> Accessible </a:t>
            </a:r>
            <a:r>
              <a:rPr lang="fr-FR" dirty="0"/>
              <a:t>à un large public, prise en main </a:t>
            </a:r>
            <a:r>
              <a:rPr lang="fr-FR" dirty="0" smtClean="0"/>
              <a:t>facile.</a:t>
            </a:r>
          </a:p>
          <a:p>
            <a:pPr lvl="0">
              <a:buFont typeface="Wingdings" panose="05000000000000000000" pitchFamily="2" charset="2"/>
              <a:buChar char="q"/>
            </a:pPr>
            <a:r>
              <a:rPr lang="fr-FR" dirty="0" smtClean="0"/>
              <a:t> Plus </a:t>
            </a:r>
            <a:r>
              <a:rPr lang="fr-FR" dirty="0"/>
              <a:t>faible distance entre les concepts et leur </a:t>
            </a:r>
            <a:r>
              <a:rPr lang="fr-FR" dirty="0" smtClean="0"/>
              <a:t>représentation.</a:t>
            </a:r>
            <a:endParaRPr lang="fr-FR" dirty="0"/>
          </a:p>
          <a:p>
            <a:pPr lvl="0">
              <a:buFont typeface="Wingdings" panose="05000000000000000000" pitchFamily="2" charset="2"/>
              <a:buChar char="q"/>
            </a:pPr>
            <a:r>
              <a:rPr lang="fr-FR" dirty="0" smtClean="0"/>
              <a:t> Plus </a:t>
            </a:r>
            <a:r>
              <a:rPr lang="fr-FR" dirty="0"/>
              <a:t>fort engagement de l’utilisateur : sentiment d'engagement dans un monde d'objets plutôt que l'impression de communiquer par un intermédiaire</a:t>
            </a:r>
          </a:p>
          <a:p>
            <a:pPr lvl="0">
              <a:buFont typeface="Wingdings" panose="05000000000000000000" pitchFamily="2" charset="2"/>
              <a:buChar char="q"/>
            </a:pPr>
            <a:r>
              <a:rPr lang="fr-FR" dirty="0" smtClean="0"/>
              <a:t> Illusion </a:t>
            </a:r>
            <a:r>
              <a:rPr lang="fr-FR" dirty="0"/>
              <a:t>d’agir sur les objets (≠ transmettre une commande)</a:t>
            </a:r>
          </a:p>
          <a:p>
            <a:pPr>
              <a:buFont typeface="Wingdings" panose="05000000000000000000" pitchFamily="2" charset="2"/>
              <a:buChar char="q"/>
            </a:pPr>
            <a:r>
              <a:rPr lang="fr-FR" dirty="0"/>
              <a:t> </a:t>
            </a:r>
            <a:r>
              <a:rPr lang="fr-FR" dirty="0" smtClean="0"/>
              <a:t>Une évolution continue des interfaces et de leurs usages.</a:t>
            </a:r>
          </a:p>
        </p:txBody>
      </p:sp>
    </p:spTree>
    <p:extLst>
      <p:ext uri="{BB962C8B-B14F-4D97-AF65-F5344CB8AC3E}">
        <p14:creationId xmlns:p14="http://schemas.microsoft.com/office/powerpoint/2010/main" val="818812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 name="how-user-interface-design-impacts-your-brand-experience">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32000" y="1600200"/>
            <a:ext cx="8128000" cy="4572000"/>
          </a:xfrm>
        </p:spPr>
      </p:pic>
    </p:spTree>
    <p:extLst>
      <p:ext uri="{BB962C8B-B14F-4D97-AF65-F5344CB8AC3E}">
        <p14:creationId xmlns:p14="http://schemas.microsoft.com/office/powerpoint/2010/main" val="1649735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sz="4400" b="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Les limites</a:t>
            </a:r>
            <a:r>
              <a:rPr lang="fr-FR" sz="4400" b="1" smtClean="0"/>
              <a:t> </a:t>
            </a:r>
            <a:r>
              <a:rPr lang="fr-FR" sz="4400" b="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 la</a:t>
            </a:r>
            <a:r>
              <a:rPr lang="fr-FR" sz="4400" b="1" smtClean="0"/>
              <a:t> </a:t>
            </a:r>
            <a:r>
              <a:rPr lang="fr-FR" sz="4400" b="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manipulation</a:t>
            </a:r>
            <a:r>
              <a:rPr lang="fr-FR" sz="4400" b="1" smtClean="0"/>
              <a:t> </a:t>
            </a:r>
            <a:r>
              <a:rPr lang="fr-FR" sz="4400" b="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directe</a:t>
            </a:r>
            <a:r>
              <a:rPr lang="fr-FR" sz="4400" b="1" smtClean="0"/>
              <a:t> </a:t>
            </a:r>
            <a:r>
              <a:rPr lang="fr-FR" smtClean="0"/>
              <a:t/>
            </a:r>
            <a:br>
              <a:rPr lang="fr-FR" smtClean="0"/>
            </a:br>
            <a:endParaRPr lang="fr-FR" dirty="0"/>
          </a:p>
        </p:txBody>
      </p:sp>
      <p:sp>
        <p:nvSpPr>
          <p:cNvPr id="3" name="Espace réservé du contenu 2"/>
          <p:cNvSpPr>
            <a:spLocks noGrp="1"/>
          </p:cNvSpPr>
          <p:nvPr>
            <p:ph idx="1"/>
          </p:nvPr>
        </p:nvSpPr>
        <p:spPr/>
        <p:txBody>
          <a:bodyPr/>
          <a:lstStyle/>
          <a:p>
            <a:endParaRPr lang="fr-FR" dirty="0" smtClean="0"/>
          </a:p>
          <a:p>
            <a:pPr>
              <a:buFont typeface="Wingdings" panose="05000000000000000000" pitchFamily="2" charset="2"/>
              <a:buChar char="q"/>
            </a:pPr>
            <a:r>
              <a:rPr lang="fr-FR" dirty="0" smtClean="0"/>
              <a:t> Encombrement de l’écran.</a:t>
            </a:r>
          </a:p>
          <a:p>
            <a:pPr lvl="0">
              <a:buFont typeface="Wingdings" panose="05000000000000000000" pitchFamily="2" charset="2"/>
              <a:buChar char="q"/>
            </a:pPr>
            <a:r>
              <a:rPr lang="fr-FR" dirty="0" smtClean="0"/>
              <a:t> Problème du choix de la métaphore</a:t>
            </a:r>
          </a:p>
          <a:p>
            <a:pPr>
              <a:buFont typeface="Wingdings" panose="05000000000000000000" pitchFamily="2" charset="2"/>
              <a:buChar char="q"/>
            </a:pPr>
            <a:r>
              <a:rPr lang="fr-FR" dirty="0" smtClean="0"/>
              <a:t> Représentation de l’abstraction</a:t>
            </a:r>
          </a:p>
          <a:p>
            <a:pPr>
              <a:buFont typeface="Wingdings" panose="05000000000000000000" pitchFamily="2" charset="2"/>
              <a:buChar char="q"/>
            </a:pPr>
            <a:r>
              <a:rPr lang="fr-FR" dirty="0" smtClean="0"/>
              <a:t> Moins rapide</a:t>
            </a:r>
          </a:p>
          <a:p>
            <a:pPr>
              <a:buFont typeface="Wingdings" panose="05000000000000000000" pitchFamily="2" charset="2"/>
              <a:buChar char="q"/>
            </a:pPr>
            <a:r>
              <a:rPr lang="fr-FR" dirty="0" smtClean="0"/>
              <a:t>Plus difficile à coder   </a:t>
            </a:r>
          </a:p>
        </p:txBody>
      </p:sp>
    </p:spTree>
    <p:extLst>
      <p:ext uri="{BB962C8B-B14F-4D97-AF65-F5344CB8AC3E}">
        <p14:creationId xmlns:p14="http://schemas.microsoft.com/office/powerpoint/2010/main" val="2011559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computer-science-field-guide-human-computer-interac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32000" y="1600200"/>
            <a:ext cx="8128000" cy="4572000"/>
          </a:xfrm>
        </p:spPr>
      </p:pic>
    </p:spTree>
    <p:extLst>
      <p:ext uri="{BB962C8B-B14F-4D97-AF65-F5344CB8AC3E}">
        <p14:creationId xmlns:p14="http://schemas.microsoft.com/office/powerpoint/2010/main" val="222446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54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Machines </a:t>
            </a:r>
            <a:r>
              <a:rPr lang="fr-FR" sz="5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à états</a:t>
            </a:r>
          </a:p>
        </p:txBody>
      </p:sp>
      <p:pic>
        <p:nvPicPr>
          <p:cNvPr id="2" name="Espace réservé du contenu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153725" y="1880821"/>
            <a:ext cx="2639223" cy="1828294"/>
          </a:xfrm>
        </p:spPr>
      </p:pic>
      <p:sp>
        <p:nvSpPr>
          <p:cNvPr id="4" name="ZoneTexte 3"/>
          <p:cNvSpPr txBox="1"/>
          <p:nvPr/>
        </p:nvSpPr>
        <p:spPr>
          <a:xfrm>
            <a:off x="1046504" y="1738648"/>
            <a:ext cx="6101272" cy="4524315"/>
          </a:xfrm>
          <a:prstGeom prst="rect">
            <a:avLst/>
          </a:prstGeom>
          <a:noFill/>
        </p:spPr>
        <p:txBody>
          <a:bodyPr wrap="square" rtlCol="0">
            <a:spAutoFit/>
          </a:bodyPr>
          <a:lstStyle/>
          <a:p>
            <a:pPr marL="285750" indent="-285750">
              <a:buFont typeface="Wingdings" panose="05000000000000000000" pitchFamily="2" charset="2"/>
              <a:buChar char="q"/>
            </a:pPr>
            <a:r>
              <a:rPr lang="fr-FR" dirty="0"/>
              <a:t>Dans une interface graphique, l'utilisateur doit pouvoir accomplir un certain nombre de tâches telles que l'édition d'un rapport, le calcul d'un bilan, etc. </a:t>
            </a:r>
            <a:endParaRPr lang="fr-FR" dirty="0" smtClean="0"/>
          </a:p>
          <a:p>
            <a:endParaRPr lang="fr-FR" dirty="0" smtClean="0"/>
          </a:p>
          <a:p>
            <a:pPr marL="285750" indent="-285750">
              <a:buFont typeface="Wingdings" panose="05000000000000000000" pitchFamily="2" charset="2"/>
              <a:buChar char="q"/>
            </a:pPr>
            <a:r>
              <a:rPr lang="fr-FR" dirty="0" smtClean="0"/>
              <a:t>Chaque tâche est  décomposée </a:t>
            </a:r>
            <a:r>
              <a:rPr lang="fr-FR" dirty="0"/>
              <a:t>en sous-tâches plus simples </a:t>
            </a:r>
            <a:endParaRPr lang="fr-FR" dirty="0" smtClean="0"/>
          </a:p>
          <a:p>
            <a:endParaRPr lang="fr-FR" dirty="0" smtClean="0"/>
          </a:p>
          <a:p>
            <a:pPr marL="285750" indent="-285750">
              <a:buFont typeface="Wingdings" panose="05000000000000000000" pitchFamily="2" charset="2"/>
              <a:buChar char="q"/>
            </a:pPr>
            <a:r>
              <a:rPr lang="fr-FR" dirty="0" smtClean="0"/>
              <a:t>Cette </a:t>
            </a:r>
            <a:r>
              <a:rPr lang="fr-FR" dirty="0"/>
              <a:t>décomposition se termine avec des tâches </a:t>
            </a:r>
            <a:endParaRPr lang="fr-FR" dirty="0" smtClean="0"/>
          </a:p>
          <a:p>
            <a:r>
              <a:rPr lang="fr-FR" dirty="0"/>
              <a:t> </a:t>
            </a:r>
            <a:r>
              <a:rPr lang="fr-FR" dirty="0" smtClean="0"/>
              <a:t> élémentaires </a:t>
            </a:r>
            <a:r>
              <a:rPr lang="fr-FR" dirty="0"/>
              <a:t>et composées que nous allons </a:t>
            </a:r>
            <a:r>
              <a:rPr lang="fr-FR" dirty="0" smtClean="0"/>
              <a:t>décrire:</a:t>
            </a:r>
          </a:p>
          <a:p>
            <a:endParaRPr lang="fr-FR" dirty="0" smtClean="0"/>
          </a:p>
          <a:p>
            <a:pPr marL="285750" indent="-285750">
              <a:buFont typeface="Wingdings" panose="05000000000000000000" pitchFamily="2" charset="2"/>
              <a:buChar char="v"/>
            </a:pPr>
            <a:r>
              <a:rPr lang="fr-FR" dirty="0"/>
              <a:t>action associée à un état : elle est exécutée lorsque cet état devient l'état courant </a:t>
            </a:r>
          </a:p>
          <a:p>
            <a:pPr marL="285750" indent="-285750">
              <a:buFont typeface="Wingdings" panose="05000000000000000000" pitchFamily="2" charset="2"/>
              <a:buChar char="v"/>
            </a:pPr>
            <a:r>
              <a:rPr lang="fr-FR" dirty="0"/>
              <a:t>action associée à une transition : elle est exécutée lorsque cette transition est activée.</a:t>
            </a:r>
          </a:p>
          <a:p>
            <a:r>
              <a:rPr lang="fr-FR" dirty="0" smtClean="0"/>
              <a:t> </a:t>
            </a:r>
          </a:p>
          <a:p>
            <a:pPr marL="285750" indent="-285750">
              <a:buFont typeface="Wingdings" panose="05000000000000000000" pitchFamily="2" charset="2"/>
              <a:buChar char="q"/>
            </a:pP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7422" y="4031425"/>
            <a:ext cx="3071826" cy="2231538"/>
          </a:xfrm>
          <a:prstGeom prst="rect">
            <a:avLst/>
          </a:prstGeom>
        </p:spPr>
      </p:pic>
    </p:spTree>
    <p:extLst>
      <p:ext uri="{BB962C8B-B14F-4D97-AF65-F5344CB8AC3E}">
        <p14:creationId xmlns:p14="http://schemas.microsoft.com/office/powerpoint/2010/main" val="1854249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40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Taxonomie des tâches élémentaires d’interaction </a:t>
            </a:r>
          </a:p>
        </p:txBody>
      </p:sp>
      <p:sp>
        <p:nvSpPr>
          <p:cNvPr id="4" name="ZoneTexte 3"/>
          <p:cNvSpPr txBox="1"/>
          <p:nvPr/>
        </p:nvSpPr>
        <p:spPr>
          <a:xfrm>
            <a:off x="1046504" y="1738648"/>
            <a:ext cx="10098992" cy="1754326"/>
          </a:xfrm>
          <a:prstGeom prst="rect">
            <a:avLst/>
          </a:prstGeom>
          <a:noFill/>
        </p:spPr>
        <p:txBody>
          <a:bodyPr wrap="square" rtlCol="0">
            <a:spAutoFit/>
          </a:bodyPr>
          <a:lstStyle/>
          <a:p>
            <a:pPr marL="285750" indent="-285750">
              <a:buFont typeface="Wingdings" panose="05000000000000000000" pitchFamily="2" charset="2"/>
              <a:buChar char="q"/>
            </a:pPr>
            <a:r>
              <a:rPr lang="fr-FR" dirty="0" smtClean="0"/>
              <a:t>Les taches élémentaires d’interaction sont décrites comme suite:</a:t>
            </a:r>
          </a:p>
          <a:p>
            <a:endParaRPr lang="fr-FR" dirty="0" smtClean="0"/>
          </a:p>
          <a:p>
            <a:pPr lvl="0"/>
            <a:endParaRPr lang="fr-FR" dirty="0" smtClean="0"/>
          </a:p>
          <a:p>
            <a:pPr lvl="0"/>
            <a:endParaRPr lang="fr-FR" dirty="0"/>
          </a:p>
          <a:p>
            <a:r>
              <a:rPr lang="fr-FR" dirty="0" smtClean="0"/>
              <a:t> </a:t>
            </a:r>
          </a:p>
          <a:p>
            <a:pPr marL="285750" indent="-285750">
              <a:buFont typeface="Wingdings" panose="05000000000000000000" pitchFamily="2" charset="2"/>
              <a:buChar char="q"/>
            </a:pPr>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503" y="2168721"/>
            <a:ext cx="3972479" cy="3845713"/>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7118" y="2168721"/>
            <a:ext cx="4572638" cy="3845713"/>
          </a:xfrm>
          <a:prstGeom prst="rect">
            <a:avLst/>
          </a:prstGeom>
        </p:spPr>
      </p:pic>
    </p:spTree>
    <p:extLst>
      <p:ext uri="{BB962C8B-B14F-4D97-AF65-F5344CB8AC3E}">
        <p14:creationId xmlns:p14="http://schemas.microsoft.com/office/powerpoint/2010/main" val="2023883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40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Taxonomie des tâches élémentaires d’interaction </a:t>
            </a:r>
          </a:p>
        </p:txBody>
      </p:sp>
      <p:sp>
        <p:nvSpPr>
          <p:cNvPr id="4" name="ZoneTexte 3"/>
          <p:cNvSpPr txBox="1"/>
          <p:nvPr/>
        </p:nvSpPr>
        <p:spPr>
          <a:xfrm>
            <a:off x="1046504" y="1738648"/>
            <a:ext cx="10098992" cy="1754326"/>
          </a:xfrm>
          <a:prstGeom prst="rect">
            <a:avLst/>
          </a:prstGeom>
          <a:noFill/>
        </p:spPr>
        <p:txBody>
          <a:bodyPr wrap="square" rtlCol="0">
            <a:spAutoFit/>
          </a:bodyPr>
          <a:lstStyle/>
          <a:p>
            <a:pPr marL="285750" indent="-285750">
              <a:buFont typeface="Wingdings" panose="05000000000000000000" pitchFamily="2" charset="2"/>
              <a:buChar char="q"/>
            </a:pPr>
            <a:r>
              <a:rPr lang="fr-FR" dirty="0" smtClean="0"/>
              <a:t>Les taches élémentaires d’interaction sont décrites comme suite:</a:t>
            </a:r>
          </a:p>
          <a:p>
            <a:endParaRPr lang="fr-FR" dirty="0" smtClean="0"/>
          </a:p>
          <a:p>
            <a:pPr lvl="0"/>
            <a:endParaRPr lang="fr-FR" dirty="0" smtClean="0"/>
          </a:p>
          <a:p>
            <a:pPr lvl="0"/>
            <a:endParaRPr lang="fr-FR" dirty="0"/>
          </a:p>
          <a:p>
            <a:r>
              <a:rPr lang="fr-FR" dirty="0" smtClean="0"/>
              <a:t> </a:t>
            </a:r>
          </a:p>
          <a:p>
            <a:pPr marL="285750" indent="-285750">
              <a:buFont typeface="Wingdings" panose="05000000000000000000" pitchFamily="2" charset="2"/>
              <a:buChar char="q"/>
            </a:pPr>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503" y="2284631"/>
            <a:ext cx="3972479" cy="3845713"/>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2284631"/>
            <a:ext cx="4113500" cy="3845713"/>
          </a:xfrm>
          <a:prstGeom prst="rect">
            <a:avLst/>
          </a:prstGeom>
        </p:spPr>
      </p:pic>
    </p:spTree>
    <p:extLst>
      <p:ext uri="{BB962C8B-B14F-4D97-AF65-F5344CB8AC3E}">
        <p14:creationId xmlns:p14="http://schemas.microsoft.com/office/powerpoint/2010/main" val="2264715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r>
              <a:rPr lang="fr-FR" sz="40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Taxonomie des tâches élémentaires d’interaction </a:t>
            </a:r>
          </a:p>
        </p:txBody>
      </p:sp>
      <p:sp>
        <p:nvSpPr>
          <p:cNvPr id="4" name="ZoneTexte 3"/>
          <p:cNvSpPr txBox="1"/>
          <p:nvPr/>
        </p:nvSpPr>
        <p:spPr>
          <a:xfrm>
            <a:off x="1046504" y="1738648"/>
            <a:ext cx="10098992" cy="1754326"/>
          </a:xfrm>
          <a:prstGeom prst="rect">
            <a:avLst/>
          </a:prstGeom>
          <a:noFill/>
        </p:spPr>
        <p:txBody>
          <a:bodyPr wrap="square" rtlCol="0">
            <a:spAutoFit/>
          </a:bodyPr>
          <a:lstStyle/>
          <a:p>
            <a:pPr marL="285750" indent="-285750">
              <a:buFont typeface="Wingdings" panose="05000000000000000000" pitchFamily="2" charset="2"/>
              <a:buChar char="q"/>
            </a:pPr>
            <a:r>
              <a:rPr lang="fr-FR" dirty="0" smtClean="0"/>
              <a:t>Les taches élémentaires d’interaction sont décrites comme suite:</a:t>
            </a:r>
          </a:p>
          <a:p>
            <a:endParaRPr lang="fr-FR" dirty="0" smtClean="0"/>
          </a:p>
          <a:p>
            <a:pPr lvl="0"/>
            <a:endParaRPr lang="fr-FR" dirty="0" smtClean="0"/>
          </a:p>
          <a:p>
            <a:pPr lvl="0"/>
            <a:endParaRPr lang="fr-FR" dirty="0"/>
          </a:p>
          <a:p>
            <a:r>
              <a:rPr lang="fr-FR" dirty="0" smtClean="0"/>
              <a:t> </a:t>
            </a:r>
          </a:p>
          <a:p>
            <a:pPr marL="285750" indent="-285750">
              <a:buFont typeface="Wingdings" panose="05000000000000000000" pitchFamily="2" charset="2"/>
              <a:buChar char="q"/>
            </a:pPr>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503" y="2575775"/>
            <a:ext cx="4113499" cy="3554569"/>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2285437"/>
            <a:ext cx="4113500" cy="3844101"/>
          </a:xfrm>
          <a:prstGeom prst="rect">
            <a:avLst/>
          </a:prstGeom>
        </p:spPr>
      </p:pic>
    </p:spTree>
    <p:extLst>
      <p:ext uri="{BB962C8B-B14F-4D97-AF65-F5344CB8AC3E}">
        <p14:creationId xmlns:p14="http://schemas.microsoft.com/office/powerpoint/2010/main" val="3849082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76200"/>
            <a:ext cx="9980682" cy="1096962"/>
          </a:xfrm>
        </p:spPr>
        <p:txBody>
          <a:bodyPr>
            <a:normAutofit/>
          </a:bodyPr>
          <a:lstStyle/>
          <a:p>
            <a:pPr lvl="0"/>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Notion</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mode</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dans</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les</a:t>
            </a:r>
            <a:r>
              <a:rPr lang="fr-FR" b="1" dirty="0"/>
              <a:t> </a:t>
            </a:r>
            <a:r>
              <a:rPr lang="fr-FR"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interfaces à manipulation</a:t>
            </a:r>
            <a:r>
              <a:rPr lang="fr-FR" b="1" dirty="0" smtClean="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directe</a:t>
            </a:r>
            <a:r>
              <a:rPr lang="fr-FR" dirty="0"/>
              <a:t/>
            </a:r>
            <a:br>
              <a:rPr lang="fr-FR" dirty="0"/>
            </a:br>
            <a:endParaRPr lang="fr-FR" dirty="0"/>
          </a:p>
        </p:txBody>
      </p:sp>
      <p:sp>
        <p:nvSpPr>
          <p:cNvPr id="3" name="Espace réservé du contenu 2"/>
          <p:cNvSpPr>
            <a:spLocks noGrp="1"/>
          </p:cNvSpPr>
          <p:nvPr>
            <p:ph idx="1"/>
          </p:nvPr>
        </p:nvSpPr>
        <p:spPr/>
        <p:txBody>
          <a:bodyPr>
            <a:normAutofit/>
          </a:bodyPr>
          <a:lstStyle/>
          <a:p>
            <a:pPr marL="0" indent="0">
              <a:buNone/>
            </a:pPr>
            <a:r>
              <a:rPr lang="fr-FR" b="1" dirty="0"/>
              <a:t>Quoi qu’est-ce un mode ? </a:t>
            </a:r>
            <a:r>
              <a:rPr lang="fr-FR" b="1" dirty="0" smtClean="0"/>
              <a:t>      </a:t>
            </a:r>
          </a:p>
          <a:p>
            <a:pPr marL="0" indent="0">
              <a:buNone/>
            </a:pPr>
            <a:r>
              <a:rPr lang="fr-FR" dirty="0" smtClean="0"/>
              <a:t>  un </a:t>
            </a:r>
            <a:r>
              <a:rPr lang="fr-FR" dirty="0"/>
              <a:t>mode est l’état de l'interface dans lequel les actions de l'utilisateur sont interprétées de façon homogène </a:t>
            </a:r>
            <a:r>
              <a:rPr lang="fr-FR"/>
              <a:t>et </a:t>
            </a:r>
            <a:r>
              <a:rPr lang="fr-FR" smtClean="0"/>
              <a:t>différente. </a:t>
            </a:r>
            <a:r>
              <a:rPr lang="fr-FR" dirty="0"/>
              <a:t> </a:t>
            </a:r>
            <a:endParaRPr lang="fr-FR" dirty="0" smtClean="0"/>
          </a:p>
          <a:p>
            <a:pPr marL="0" indent="0">
              <a:buNone/>
            </a:pPr>
            <a:r>
              <a:rPr lang="fr-FR" b="1" dirty="0"/>
              <a:t>Modes spatiaux</a:t>
            </a:r>
          </a:p>
          <a:p>
            <a:pPr marL="0" lvl="0" indent="0">
              <a:buNone/>
            </a:pPr>
            <a:r>
              <a:rPr lang="fr-FR" dirty="0"/>
              <a:t> La même action en différents endroits produit des effets différents </a:t>
            </a:r>
            <a:r>
              <a:rPr lang="fr-FR" dirty="0" smtClean="0"/>
              <a:t>.</a:t>
            </a:r>
            <a:endParaRPr lang="fr-FR" b="1" dirty="0"/>
          </a:p>
          <a:p>
            <a:pPr marL="0" indent="0">
              <a:buNone/>
            </a:pPr>
            <a:r>
              <a:rPr lang="fr-FR" b="1" dirty="0" smtClean="0"/>
              <a:t>Modes </a:t>
            </a:r>
            <a:r>
              <a:rPr lang="fr-FR" b="1" dirty="0"/>
              <a:t>temporels</a:t>
            </a:r>
            <a:endParaRPr lang="fr-FR" dirty="0"/>
          </a:p>
          <a:p>
            <a:pPr marL="0" lvl="0" indent="0">
              <a:buNone/>
            </a:pPr>
            <a:r>
              <a:rPr lang="fr-FR" dirty="0"/>
              <a:t> </a:t>
            </a:r>
            <a:r>
              <a:rPr lang="fr-FR" dirty="0" smtClean="0"/>
              <a:t>La </a:t>
            </a:r>
            <a:r>
              <a:rPr lang="fr-FR" dirty="0"/>
              <a:t>même action à des moments différents produit des effets différents</a:t>
            </a:r>
          </a:p>
          <a:p>
            <a:pPr marL="0" lvl="0" indent="0">
              <a:buNone/>
            </a:pPr>
            <a:r>
              <a:rPr lang="fr-FR" b="1" dirty="0" smtClean="0"/>
              <a:t>Quasi-modes </a:t>
            </a:r>
            <a:r>
              <a:rPr lang="fr-FR" b="1" dirty="0"/>
              <a:t>: </a:t>
            </a:r>
            <a:endParaRPr lang="fr-FR" b="1" dirty="0" smtClean="0"/>
          </a:p>
          <a:p>
            <a:pPr marL="0" lvl="0" indent="0">
              <a:buNone/>
            </a:pPr>
            <a:r>
              <a:rPr lang="fr-FR" dirty="0" smtClean="0"/>
              <a:t>  Modes </a:t>
            </a:r>
            <a:r>
              <a:rPr lang="fr-FR" dirty="0"/>
              <a:t>temporels liés à une action physique</a:t>
            </a:r>
          </a:p>
          <a:p>
            <a:pPr marL="0" indent="0">
              <a:buNone/>
            </a:pPr>
            <a:endParaRPr lang="fr-FR" b="1" dirty="0"/>
          </a:p>
          <a:p>
            <a:pPr marL="0" indent="0">
              <a:buNone/>
            </a:pPr>
            <a:endParaRPr lang="fr-FR" dirty="0"/>
          </a:p>
          <a:p>
            <a:pPr marL="0" indent="0">
              <a:buNone/>
            </a:pPr>
            <a:endParaRPr lang="fr-FR" dirty="0"/>
          </a:p>
        </p:txBody>
      </p:sp>
    </p:spTree>
    <p:extLst>
      <p:ext uri="{BB962C8B-B14F-4D97-AF65-F5344CB8AC3E}">
        <p14:creationId xmlns:p14="http://schemas.microsoft.com/office/powerpoint/2010/main" val="556638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sz="half" idx="1"/>
          </p:nvPr>
        </p:nvSpPr>
        <p:spPr/>
        <p:txBody>
          <a:bodyPr>
            <a:normAutofit fontScale="92500" lnSpcReduction="10000"/>
          </a:bodyPr>
          <a:lstStyle/>
          <a:p>
            <a:pPr>
              <a:buNone/>
            </a:pPr>
            <a:r>
              <a:rPr lang="fr-FR" b="1" dirty="0" smtClean="0"/>
              <a:t>Modes spatiaux  :</a:t>
            </a:r>
          </a:p>
          <a:p>
            <a:r>
              <a:rPr lang="fr-FR" dirty="0" smtClean="0"/>
              <a:t>Avec les modes spatiaux, l'interprétation des actions de l'utilisateur diffère en fonction de la position du périphérique de pointage. Par exemple, un clic dans une barre de menus provoque un effet différent d'un clic sur la barre de titre d'une fenêtre, sur un objet graphique</a:t>
            </a:r>
          </a:p>
          <a:p>
            <a:pPr>
              <a:buNone/>
            </a:pPr>
            <a:r>
              <a:rPr lang="fr-FR" dirty="0" smtClean="0"/>
              <a:t>  Avec les modes spatiaux, l'interprétation des actions de l'utilisateur diffère en fonction de la position du périphérique de pointage. </a:t>
            </a:r>
          </a:p>
          <a:p>
            <a:pPr>
              <a:buNone/>
            </a:pPr>
            <a:r>
              <a:rPr lang="fr-FR" dirty="0" smtClean="0"/>
              <a:t>  Par exemple, un clic dans une barre de menus provoque un effet différent d'un clic sur la barre de titre d'une fenêtre, sur un objet graphique</a:t>
            </a:r>
            <a:endParaRPr lang="fr-FR" dirty="0"/>
          </a:p>
        </p:txBody>
      </p:sp>
      <p:pic>
        <p:nvPicPr>
          <p:cNvPr id="5" name="Espace réservé du contenu 4" descr="205161image.png"/>
          <p:cNvPicPr>
            <a:picLocks noGrp="1" noChangeAspect="1"/>
          </p:cNvPicPr>
          <p:nvPr>
            <p:ph sz="half" idx="2"/>
          </p:nvPr>
        </p:nvPicPr>
        <p:blipFill>
          <a:blip r:embed="rId2"/>
          <a:stretch>
            <a:fillRect/>
          </a:stretch>
        </p:blipFill>
        <p:spPr>
          <a:xfrm>
            <a:off x="6172200" y="1991915"/>
            <a:ext cx="4914900" cy="3788569"/>
          </a:xfr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gnome_316_fenetre_modale.png"/>
          <p:cNvPicPr>
            <a:picLocks noGrp="1" noChangeAspect="1"/>
          </p:cNvPicPr>
          <p:nvPr>
            <p:ph idx="1"/>
          </p:nvPr>
        </p:nvPicPr>
        <p:blipFill>
          <a:blip r:embed="rId2"/>
          <a:stretch>
            <a:fillRect/>
          </a:stretch>
        </p:blipFill>
        <p:spPr>
          <a:xfrm>
            <a:off x="2609466" y="1600200"/>
            <a:ext cx="6973067" cy="4572000"/>
          </a:xfr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sz="half" idx="1"/>
          </p:nvPr>
        </p:nvSpPr>
        <p:spPr/>
        <p:txBody>
          <a:bodyPr/>
          <a:lstStyle/>
          <a:p>
            <a:pPr>
              <a:buNone/>
            </a:pPr>
            <a:r>
              <a:rPr lang="fr-FR" b="1" dirty="0" smtClean="0"/>
              <a:t>Modes temporels  :</a:t>
            </a:r>
            <a:endParaRPr lang="fr-FR" dirty="0" smtClean="0"/>
          </a:p>
          <a:p>
            <a:r>
              <a:rPr lang="fr-FR" dirty="0" smtClean="0"/>
              <a:t>C'est la notion la plus courante de mode : pendant un intervalle de temps (de l'activation du mode à sa désactivation), les actions de l'utilisateur sont interprétées de manière particulière</a:t>
            </a:r>
          </a:p>
          <a:p>
            <a:pPr>
              <a:buNone/>
            </a:pPr>
            <a:r>
              <a:rPr lang="fr-FR" dirty="0" smtClean="0"/>
              <a:t>  Les modes temporels sont en général activés par l'utilisateur. Ils sont parfois désactivés par le système lui-même (retour à un mode par défaut). </a:t>
            </a:r>
            <a:endParaRPr lang="fr-FR" dirty="0"/>
          </a:p>
        </p:txBody>
      </p:sp>
      <p:pic>
        <p:nvPicPr>
          <p:cNvPr id="7" name="Espace réservé du contenu 6" descr="téléchargement.png"/>
          <p:cNvPicPr>
            <a:picLocks noGrp="1" noChangeAspect="1"/>
          </p:cNvPicPr>
          <p:nvPr>
            <p:ph sz="half" idx="2"/>
          </p:nvPr>
        </p:nvPicPr>
        <p:blipFill>
          <a:blip r:embed="rId2"/>
          <a:stretch>
            <a:fillRect/>
          </a:stretch>
        </p:blipFill>
        <p:spPr>
          <a:xfrm>
            <a:off x="6596742" y="1845128"/>
            <a:ext cx="4425044" cy="3380015"/>
          </a:xfr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sz="half" idx="1"/>
          </p:nvPr>
        </p:nvSpPr>
        <p:spPr/>
        <p:txBody>
          <a:bodyPr/>
          <a:lstStyle/>
          <a:p>
            <a:pPr lvl="0">
              <a:buNone/>
            </a:pPr>
            <a:r>
              <a:rPr lang="fr-FR" b="1" dirty="0" smtClean="0"/>
              <a:t>Quasi-modes : </a:t>
            </a:r>
            <a:endParaRPr lang="fr-FR" dirty="0" smtClean="0"/>
          </a:p>
          <a:p>
            <a:r>
              <a:rPr lang="fr-FR" dirty="0" smtClean="0"/>
              <a:t>Les quasi-modes  (micro-modes ) sont des modes temporels liés à une action physique continue de l'utilisateur. Par exemple, pendant un "drag" (déplacement de la souris avec le bouton enfoncé), on est dans un micro-mode : les actions de l'utilisateur (déplacement) sont interprétées différemment que lorsque le bouton est relâché.</a:t>
            </a:r>
            <a:endParaRPr lang="fr-FR" dirty="0"/>
          </a:p>
        </p:txBody>
      </p:sp>
      <p:pic>
        <p:nvPicPr>
          <p:cNvPr id="5" name="Espace réservé du contenu 4" descr="draganddrop.png"/>
          <p:cNvPicPr>
            <a:picLocks noGrp="1" noChangeAspect="1"/>
          </p:cNvPicPr>
          <p:nvPr>
            <p:ph sz="half" idx="2"/>
          </p:nvPr>
        </p:nvPicPr>
        <p:blipFill>
          <a:blip r:embed="rId2"/>
          <a:stretch>
            <a:fillRect/>
          </a:stretch>
        </p:blipFill>
        <p:spPr>
          <a:xfrm>
            <a:off x="6792686" y="1992765"/>
            <a:ext cx="3951514" cy="3183392"/>
          </a:xfr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Outils de développement</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des Interfaces </a:t>
            </a:r>
            <a:r>
              <a:rPr lang="fr-FR"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Graphiques</a:t>
            </a:r>
            <a:r>
              <a:rPr lang="fr-FR" b="1" dirty="0" smtClean="0"/>
              <a:t> </a:t>
            </a:r>
            <a:endParaRPr lang="fr-FR" dirty="0"/>
          </a:p>
        </p:txBody>
      </p:sp>
      <p:sp>
        <p:nvSpPr>
          <p:cNvPr id="3" name="Espace réservé du contenu 2"/>
          <p:cNvSpPr>
            <a:spLocks noGrp="1"/>
          </p:cNvSpPr>
          <p:nvPr>
            <p:ph idx="1"/>
          </p:nvPr>
        </p:nvSpPr>
        <p:spPr>
          <a:xfrm>
            <a:off x="1104900" y="1632284"/>
            <a:ext cx="9982200" cy="4572000"/>
          </a:xfrm>
        </p:spPr>
        <p:txBody>
          <a:bodyPr>
            <a:normAutofit/>
          </a:bodyPr>
          <a:lstStyle/>
          <a:p>
            <a:pPr marL="0" indent="0">
              <a:buNone/>
            </a:pPr>
            <a:r>
              <a:rPr lang="fr-FR" sz="2500" dirty="0"/>
              <a:t>Les outils de développement d'applications graphiques interactives se classent </a:t>
            </a:r>
            <a:r>
              <a:rPr lang="fr-FR" sz="2500"/>
              <a:t>en </a:t>
            </a:r>
            <a:r>
              <a:rPr lang="fr-FR" sz="2500" smtClean="0"/>
              <a:t>deux</a:t>
            </a:r>
            <a:r>
              <a:rPr lang="fr-FR" sz="2500" smtClean="0"/>
              <a:t> </a:t>
            </a:r>
            <a:r>
              <a:rPr lang="fr-FR" sz="2500" dirty="0"/>
              <a:t>catégories selon le niveau d'abstraction qu'ils fournissent à l'utilisateur, chaque niveau utilisant les services du niveau en dessous</a:t>
            </a:r>
            <a:r>
              <a:rPr lang="fr-FR" sz="2500" dirty="0" smtClean="0"/>
              <a:t>.</a:t>
            </a:r>
          </a:p>
          <a:p>
            <a:r>
              <a:rPr lang="fr-FR" sz="2500" b="1" dirty="0"/>
              <a:t>Bibliothèques </a:t>
            </a:r>
            <a:r>
              <a:rPr lang="fr-FR" sz="2500" b="1" dirty="0" smtClean="0"/>
              <a:t>graphiques (</a:t>
            </a:r>
            <a:r>
              <a:rPr lang="fr-FR" sz="2500" b="1" dirty="0"/>
              <a:t>Boites à outils </a:t>
            </a:r>
            <a:r>
              <a:rPr lang="fr-FR" sz="2500" b="1" dirty="0" smtClean="0"/>
              <a:t>)</a:t>
            </a:r>
          </a:p>
          <a:p>
            <a:r>
              <a:rPr lang="fr-FR" sz="2800" b="1" dirty="0" smtClean="0"/>
              <a:t>Générateurs </a:t>
            </a:r>
            <a:r>
              <a:rPr lang="fr-FR" sz="2800" b="1" dirty="0"/>
              <a:t>d’interface graphique.</a:t>
            </a:r>
          </a:p>
          <a:p>
            <a:endParaRPr lang="fr-FR" sz="2500" b="1" dirty="0" smtClean="0"/>
          </a:p>
          <a:p>
            <a:endParaRPr lang="fr-FR" sz="2500" b="1" dirty="0"/>
          </a:p>
          <a:p>
            <a:endParaRPr lang="fr-FR" sz="3000" dirty="0" smtClean="0"/>
          </a:p>
          <a:p>
            <a:pPr marL="0" indent="0">
              <a:buNone/>
            </a:pPr>
            <a:endParaRPr lang="fr-FR" b="1" dirty="0" smtClean="0"/>
          </a:p>
          <a:p>
            <a:pPr marL="0" indent="0">
              <a:buNone/>
            </a:pPr>
            <a:endParaRPr lang="fr-FR" b="1" dirty="0" smtClean="0"/>
          </a:p>
        </p:txBody>
      </p:sp>
    </p:spTree>
    <p:extLst>
      <p:ext uri="{BB962C8B-B14F-4D97-AF65-F5344CB8AC3E}">
        <p14:creationId xmlns:p14="http://schemas.microsoft.com/office/powerpoint/2010/main" val="2180167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Outils de développement</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des Interfaces Graphiques</a:t>
            </a:r>
            <a:r>
              <a:rPr lang="fr-FR" b="1" dirty="0"/>
              <a:t> </a:t>
            </a:r>
            <a:endParaRPr lang="fr-FR" dirty="0"/>
          </a:p>
        </p:txBody>
      </p:sp>
      <p:sp>
        <p:nvSpPr>
          <p:cNvPr id="3" name="Espace réservé du contenu 2"/>
          <p:cNvSpPr>
            <a:spLocks noGrp="1"/>
          </p:cNvSpPr>
          <p:nvPr>
            <p:ph idx="1"/>
          </p:nvPr>
        </p:nvSpPr>
        <p:spPr/>
        <p:txBody>
          <a:bodyPr/>
          <a:lstStyle/>
          <a:p>
            <a:r>
              <a:rPr lang="fr-FR" sz="2500" b="1" dirty="0" smtClean="0"/>
              <a:t>Bibliothèques graphiques </a:t>
            </a:r>
            <a:r>
              <a:rPr lang="fr-FR" sz="2500" b="1" dirty="0"/>
              <a:t>:</a:t>
            </a:r>
          </a:p>
          <a:p>
            <a:pPr marL="0" indent="0">
              <a:buNone/>
            </a:pPr>
            <a:r>
              <a:rPr lang="fr-FR" sz="2500" dirty="0"/>
              <a:t>Les bibliothèques graphiques fournissent un ensemble de fonctions permettant de dessiner des formes graphiques et de gérer les entrées de l'utilisateur. On les </a:t>
            </a:r>
            <a:r>
              <a:rPr lang="fr-FR" sz="2500" dirty="0" err="1"/>
              <a:t>appelent</a:t>
            </a:r>
            <a:r>
              <a:rPr lang="fr-FR" sz="2500" dirty="0"/>
              <a:t> aussi « </a:t>
            </a:r>
            <a:r>
              <a:rPr lang="fr-FR" sz="2500" dirty="0" err="1"/>
              <a:t>widget</a:t>
            </a:r>
            <a:r>
              <a:rPr lang="fr-FR" sz="2500" dirty="0"/>
              <a:t> </a:t>
            </a:r>
            <a:r>
              <a:rPr lang="fr-FR" sz="2500" dirty="0" err="1"/>
              <a:t>toolkit</a:t>
            </a:r>
            <a:r>
              <a:rPr lang="fr-FR" sz="2500" dirty="0"/>
              <a:t> » ou « GUI </a:t>
            </a:r>
            <a:r>
              <a:rPr lang="fr-FR" sz="2500" dirty="0" err="1"/>
              <a:t>toolkit</a:t>
            </a:r>
            <a:r>
              <a:rPr lang="fr-FR" sz="2500" dirty="0"/>
              <a:t> »</a:t>
            </a:r>
          </a:p>
          <a:p>
            <a:pPr marL="0" indent="0">
              <a:buNone/>
            </a:pPr>
            <a:r>
              <a:rPr lang="fr-FR" sz="2500" dirty="0"/>
              <a:t>Parmi les plus courantes, on citera 3 exemples </a:t>
            </a:r>
            <a:r>
              <a:rPr lang="fr-FR" sz="2500" dirty="0" err="1"/>
              <a:t>wxWidgets</a:t>
            </a:r>
            <a:r>
              <a:rPr lang="fr-FR" sz="2500" dirty="0"/>
              <a:t>, GTK+ et QT. Toutes trois sont libres et portables. Elles permettent de développer pour des applications compatibles Windows, Mac OS et Unix sur 32 et 64bits, ainsi que pour un grand nombre de plates-formes mobiles</a:t>
            </a:r>
          </a:p>
          <a:p>
            <a:pPr marL="0" indent="0">
              <a:buNone/>
            </a:pPr>
            <a:endParaRPr lang="fr-FR" dirty="0"/>
          </a:p>
        </p:txBody>
      </p:sp>
    </p:spTree>
    <p:extLst>
      <p:ext uri="{BB962C8B-B14F-4D97-AF65-F5344CB8AC3E}">
        <p14:creationId xmlns:p14="http://schemas.microsoft.com/office/powerpoint/2010/main" val="1995126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Outils de développement</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des Interfaces Graphiques</a:t>
            </a:r>
            <a:r>
              <a:rPr lang="fr-FR" b="1" dirty="0"/>
              <a:t> </a:t>
            </a:r>
            <a:endParaRPr lang="fr-FR" dirty="0"/>
          </a:p>
        </p:txBody>
      </p:sp>
      <p:sp>
        <p:nvSpPr>
          <p:cNvPr id="3" name="Espace réservé du contenu 2"/>
          <p:cNvSpPr>
            <a:spLocks noGrp="1"/>
          </p:cNvSpPr>
          <p:nvPr>
            <p:ph sz="half" idx="1"/>
          </p:nvPr>
        </p:nvSpPr>
        <p:spPr/>
        <p:txBody>
          <a:bodyPr/>
          <a:lstStyle/>
          <a:p>
            <a:r>
              <a:rPr lang="fr-FR" sz="2500" b="1" dirty="0" err="1"/>
              <a:t>WxWidgets</a:t>
            </a:r>
            <a:r>
              <a:rPr lang="fr-FR" sz="2500" dirty="0"/>
              <a:t> </a:t>
            </a:r>
            <a:r>
              <a:rPr lang="fr-FR" sz="2500" dirty="0" smtClean="0"/>
              <a:t>:</a:t>
            </a:r>
          </a:p>
          <a:p>
            <a:pPr marL="0" indent="0">
              <a:buNone/>
            </a:pPr>
            <a:r>
              <a:rPr lang="fr-FR" sz="2500" dirty="0"/>
              <a:t>est une librairie </a:t>
            </a:r>
            <a:r>
              <a:rPr lang="fr-FR" sz="2500" dirty="0" smtClean="0"/>
              <a:t>du langage de programmation C</a:t>
            </a:r>
            <a:r>
              <a:rPr lang="fr-FR" sz="2500" dirty="0"/>
              <a:t>++, mais </a:t>
            </a:r>
            <a:r>
              <a:rPr lang="fr-FR" sz="2500" dirty="0" smtClean="0"/>
              <a:t>il </a:t>
            </a:r>
            <a:r>
              <a:rPr lang="fr-FR" sz="2500" dirty="0"/>
              <a:t>existe des liaisons pour Python, Perl, Ruby et d'autres langages. </a:t>
            </a:r>
            <a:endParaRPr lang="fr-FR" sz="2500" dirty="0" smtClean="0"/>
          </a:p>
        </p:txBody>
      </p:sp>
      <p:pic>
        <p:nvPicPr>
          <p:cNvPr id="5" name="Espace réservé du contenu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52674" y="2193759"/>
            <a:ext cx="4732908" cy="2779294"/>
          </a:xfrm>
        </p:spPr>
      </p:pic>
    </p:spTree>
    <p:extLst>
      <p:ext uri="{BB962C8B-B14F-4D97-AF65-F5344CB8AC3E}">
        <p14:creationId xmlns:p14="http://schemas.microsoft.com/office/powerpoint/2010/main" val="126084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Outils de développement</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des Interfaces Graphiques</a:t>
            </a:r>
            <a:r>
              <a:rPr lang="fr-FR" b="1" dirty="0"/>
              <a:t> </a:t>
            </a:r>
            <a:endParaRPr lang="fr-FR" dirty="0"/>
          </a:p>
        </p:txBody>
      </p:sp>
      <p:sp>
        <p:nvSpPr>
          <p:cNvPr id="3" name="Espace réservé du contenu 2"/>
          <p:cNvSpPr>
            <a:spLocks noGrp="1"/>
          </p:cNvSpPr>
          <p:nvPr>
            <p:ph sz="half" idx="1"/>
          </p:nvPr>
        </p:nvSpPr>
        <p:spPr/>
        <p:txBody>
          <a:bodyPr>
            <a:normAutofit/>
          </a:bodyPr>
          <a:lstStyle/>
          <a:p>
            <a:r>
              <a:rPr lang="fr-FR" sz="2500" b="1" dirty="0"/>
              <a:t>GTK</a:t>
            </a:r>
            <a:r>
              <a:rPr lang="fr-FR" sz="2500" b="1" dirty="0" smtClean="0"/>
              <a:t>+ :</a:t>
            </a:r>
          </a:p>
          <a:p>
            <a:pPr marL="0" indent="0">
              <a:buNone/>
            </a:pPr>
            <a:r>
              <a:rPr lang="fr-FR" sz="2500" dirty="0" smtClean="0"/>
              <a:t>Elle a </a:t>
            </a:r>
            <a:r>
              <a:rPr lang="fr-FR" sz="2500" dirty="0"/>
              <a:t>été conçue au départ pour le logiciel GIMP (GTK= GIMP </a:t>
            </a:r>
            <a:r>
              <a:rPr lang="fr-FR" sz="2500" dirty="0" err="1"/>
              <a:t>ToolKit</a:t>
            </a:r>
            <a:r>
              <a:rPr lang="fr-FR" sz="2500" dirty="0"/>
              <a:t>). Elle est écrite en C et supporte de nombreux langages (Ada, FORTRAN, Objective </a:t>
            </a:r>
            <a:r>
              <a:rPr lang="fr-FR" sz="2500" dirty="0" err="1"/>
              <a:t>Caml</a:t>
            </a:r>
            <a:r>
              <a:rPr lang="fr-FR" sz="2500" dirty="0"/>
              <a:t>, Pascal, PHP, Perl, Python, </a:t>
            </a:r>
            <a:r>
              <a:rPr lang="fr-FR" sz="2500" dirty="0" smtClean="0"/>
              <a:t>Ruby et plein d’autres.</a:t>
            </a:r>
            <a:endParaRPr lang="fr-FR" sz="2500" dirty="0"/>
          </a:p>
        </p:txBody>
      </p:sp>
      <p:pic>
        <p:nvPicPr>
          <p:cNvPr id="5" name="Espace réservé du contenu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966317"/>
            <a:ext cx="4914900" cy="3839765"/>
          </a:xfrm>
        </p:spPr>
      </p:pic>
    </p:spTree>
    <p:extLst>
      <p:ext uri="{BB962C8B-B14F-4D97-AF65-F5344CB8AC3E}">
        <p14:creationId xmlns:p14="http://schemas.microsoft.com/office/powerpoint/2010/main" val="4091286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Outils de développement</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des Interfaces Graphiques</a:t>
            </a:r>
            <a:r>
              <a:rPr lang="fr-FR" b="1" dirty="0"/>
              <a:t> </a:t>
            </a:r>
            <a:endParaRPr lang="fr-FR" dirty="0"/>
          </a:p>
        </p:txBody>
      </p:sp>
      <p:sp>
        <p:nvSpPr>
          <p:cNvPr id="3" name="Espace réservé du contenu 2"/>
          <p:cNvSpPr>
            <a:spLocks noGrp="1"/>
          </p:cNvSpPr>
          <p:nvPr>
            <p:ph sz="half" idx="1"/>
          </p:nvPr>
        </p:nvSpPr>
        <p:spPr/>
        <p:txBody>
          <a:bodyPr>
            <a:normAutofit/>
          </a:bodyPr>
          <a:lstStyle/>
          <a:p>
            <a:r>
              <a:rPr lang="fr-FR" sz="2500" b="1" dirty="0" err="1" smtClean="0"/>
              <a:t>Qt</a:t>
            </a:r>
            <a:r>
              <a:rPr lang="fr-FR" sz="2500" b="1" dirty="0" smtClean="0"/>
              <a:t> :</a:t>
            </a:r>
          </a:p>
          <a:p>
            <a:pPr marL="0" indent="0" fontAlgn="t">
              <a:buNone/>
            </a:pPr>
            <a:r>
              <a:rPr lang="fr-FR" sz="2500" dirty="0" smtClean="0"/>
              <a:t>Est </a:t>
            </a:r>
            <a:r>
              <a:rPr lang="fr-FR" sz="2500" dirty="0"/>
              <a:t>beaucoup plus qu'une bibliothèque </a:t>
            </a:r>
            <a:r>
              <a:rPr lang="fr-FR" sz="2500" dirty="0" smtClean="0"/>
              <a:t>graphique</a:t>
            </a:r>
            <a:r>
              <a:rPr lang="fr-FR" sz="2500" dirty="0"/>
              <a:t>, c'est un </a:t>
            </a:r>
            <a:r>
              <a:rPr lang="fr-FR" sz="2500" dirty="0" err="1"/>
              <a:t>framework</a:t>
            </a:r>
            <a:r>
              <a:rPr lang="fr-FR" sz="2500" dirty="0"/>
              <a:t> complet pour développer tout type de programmes</a:t>
            </a:r>
            <a:r>
              <a:rPr lang="fr-FR" dirty="0" smtClean="0"/>
              <a:t>.</a:t>
            </a:r>
            <a:endParaRPr lang="fr-FR" dirty="0"/>
          </a:p>
        </p:txBody>
      </p:sp>
      <p:pic>
        <p:nvPicPr>
          <p:cNvPr id="5" name="Espace réservé du contenu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72200" y="2397395"/>
            <a:ext cx="4914900" cy="2977610"/>
          </a:xfrm>
        </p:spPr>
      </p:pic>
    </p:spTree>
    <p:extLst>
      <p:ext uri="{BB962C8B-B14F-4D97-AF65-F5344CB8AC3E}">
        <p14:creationId xmlns:p14="http://schemas.microsoft.com/office/powerpoint/2010/main" val="3471557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Outils de développement</a:t>
            </a:r>
            <a:r>
              <a:rPr lang="fr-FR" b="1" dirty="0"/>
              <a:t> </a:t>
            </a:r>
            <a:r>
              <a:rPr lang="fr-FR"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des Interfaces </a:t>
            </a:r>
            <a:r>
              <a:rPr lang="fr-FR"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Graphiques</a:t>
            </a:r>
            <a:r>
              <a:rPr lang="fr-FR" b="1" dirty="0" smtClean="0"/>
              <a:t> </a:t>
            </a:r>
            <a:endParaRPr lang="fr-FR" dirty="0"/>
          </a:p>
        </p:txBody>
      </p:sp>
      <p:sp>
        <p:nvSpPr>
          <p:cNvPr id="3" name="Espace réservé du contenu 2"/>
          <p:cNvSpPr>
            <a:spLocks noGrp="1"/>
          </p:cNvSpPr>
          <p:nvPr>
            <p:ph idx="1"/>
          </p:nvPr>
        </p:nvSpPr>
        <p:spPr/>
        <p:txBody>
          <a:bodyPr>
            <a:normAutofit/>
          </a:bodyPr>
          <a:lstStyle/>
          <a:p>
            <a:pPr marL="0" indent="0">
              <a:buNone/>
            </a:pPr>
            <a:r>
              <a:rPr lang="fr-FR" b="1" dirty="0"/>
              <a:t>Générateurs d’interfaces </a:t>
            </a:r>
            <a:r>
              <a:rPr lang="fr-FR" b="1" dirty="0" smtClean="0"/>
              <a:t>graphiques:</a:t>
            </a:r>
          </a:p>
          <a:p>
            <a:pPr marL="0" indent="0">
              <a:buNone/>
            </a:pPr>
            <a:r>
              <a:rPr lang="fr-FR" dirty="0" smtClean="0"/>
              <a:t>But </a:t>
            </a:r>
            <a:r>
              <a:rPr lang="fr-FR" dirty="0"/>
              <a:t>: aider </a:t>
            </a:r>
            <a:r>
              <a:rPr lang="fr-FR" dirty="0" smtClean="0"/>
              <a:t>et automatiser </a:t>
            </a:r>
            <a:r>
              <a:rPr lang="fr-FR" dirty="0"/>
              <a:t>la mise en </a:t>
            </a:r>
            <a:r>
              <a:rPr lang="fr-FR" dirty="0" smtClean="0"/>
              <a:t>œuvre </a:t>
            </a:r>
            <a:r>
              <a:rPr lang="fr-FR" dirty="0"/>
              <a:t>d’interfaces </a:t>
            </a:r>
            <a:endParaRPr lang="fr-FR" dirty="0" smtClean="0"/>
          </a:p>
          <a:p>
            <a:pPr marL="0" indent="0">
              <a:buNone/>
            </a:pPr>
            <a:r>
              <a:rPr lang="fr-FR" dirty="0" smtClean="0"/>
              <a:t>De </a:t>
            </a:r>
            <a:r>
              <a:rPr lang="fr-FR" dirty="0"/>
              <a:t>nombreux </a:t>
            </a:r>
            <a:r>
              <a:rPr lang="fr-FR" dirty="0" smtClean="0"/>
              <a:t>noms : </a:t>
            </a:r>
          </a:p>
          <a:p>
            <a:pPr>
              <a:buFont typeface="Wingdings" panose="05000000000000000000" pitchFamily="2" charset="2"/>
              <a:buChar char="q"/>
            </a:pPr>
            <a:r>
              <a:rPr lang="fr-FR" dirty="0"/>
              <a:t> </a:t>
            </a:r>
            <a:r>
              <a:rPr lang="fr-FR" dirty="0" smtClean="0"/>
              <a:t>User </a:t>
            </a:r>
            <a:r>
              <a:rPr lang="fr-FR" dirty="0"/>
              <a:t>Interface Management </a:t>
            </a:r>
            <a:r>
              <a:rPr lang="fr-FR" dirty="0" err="1"/>
              <a:t>Systems</a:t>
            </a:r>
            <a:r>
              <a:rPr lang="fr-FR" dirty="0"/>
              <a:t> (UIMS) </a:t>
            </a:r>
            <a:endParaRPr lang="fr-FR" dirty="0" smtClean="0"/>
          </a:p>
          <a:p>
            <a:pPr>
              <a:buFont typeface="Wingdings" panose="05000000000000000000" pitchFamily="2" charset="2"/>
              <a:buChar char="q"/>
            </a:pPr>
            <a:r>
              <a:rPr lang="fr-FR" dirty="0"/>
              <a:t> </a:t>
            </a:r>
            <a:r>
              <a:rPr lang="fr-FR" dirty="0" smtClean="0"/>
              <a:t>User </a:t>
            </a:r>
            <a:r>
              <a:rPr lang="fr-FR" dirty="0"/>
              <a:t>interface </a:t>
            </a:r>
            <a:r>
              <a:rPr lang="fr-FR" dirty="0" err="1"/>
              <a:t>builder</a:t>
            </a:r>
            <a:r>
              <a:rPr lang="fr-FR" dirty="0"/>
              <a:t> </a:t>
            </a:r>
            <a:endParaRPr lang="fr-FR" dirty="0" smtClean="0"/>
          </a:p>
          <a:p>
            <a:pPr>
              <a:buFont typeface="Wingdings" panose="05000000000000000000" pitchFamily="2" charset="2"/>
              <a:buChar char="q"/>
            </a:pPr>
            <a:r>
              <a:rPr lang="fr-FR" dirty="0"/>
              <a:t> </a:t>
            </a:r>
            <a:r>
              <a:rPr lang="fr-FR" dirty="0" smtClean="0"/>
              <a:t>User </a:t>
            </a:r>
            <a:r>
              <a:rPr lang="fr-FR" dirty="0"/>
              <a:t>interface </a:t>
            </a:r>
            <a:r>
              <a:rPr lang="fr-FR" dirty="0" err="1"/>
              <a:t>development</a:t>
            </a:r>
            <a:r>
              <a:rPr lang="fr-FR" dirty="0"/>
              <a:t> </a:t>
            </a:r>
            <a:r>
              <a:rPr lang="fr-FR" dirty="0" err="1"/>
              <a:t>environment</a:t>
            </a:r>
            <a:r>
              <a:rPr lang="fr-FR" dirty="0"/>
              <a:t> </a:t>
            </a:r>
            <a:endParaRPr lang="fr-FR" dirty="0" smtClean="0"/>
          </a:p>
          <a:p>
            <a:pPr marL="0" indent="0">
              <a:buNone/>
            </a:pPr>
            <a:r>
              <a:rPr lang="fr-FR" dirty="0" smtClean="0"/>
              <a:t>Principe : </a:t>
            </a:r>
          </a:p>
          <a:p>
            <a:pPr>
              <a:buFont typeface="Wingdings" panose="05000000000000000000" pitchFamily="2" charset="2"/>
              <a:buChar char="q"/>
            </a:pPr>
            <a:r>
              <a:rPr lang="fr-FR" dirty="0" smtClean="0"/>
              <a:t> Placer </a:t>
            </a:r>
            <a:r>
              <a:rPr lang="fr-FR" dirty="0"/>
              <a:t>les </a:t>
            </a:r>
            <a:r>
              <a:rPr lang="fr-FR" dirty="0" err="1"/>
              <a:t>widgets</a:t>
            </a:r>
            <a:r>
              <a:rPr lang="fr-FR" dirty="0"/>
              <a:t>, modifier leurs attributs (couleur, etc</a:t>
            </a:r>
            <a:r>
              <a:rPr lang="fr-FR" dirty="0" smtClean="0"/>
              <a:t>.), </a:t>
            </a:r>
            <a:r>
              <a:rPr lang="fr-FR" dirty="0"/>
              <a:t>les connecter à l’application </a:t>
            </a:r>
            <a:r>
              <a:rPr lang="fr-FR" dirty="0" smtClean="0"/>
              <a:t>et tester </a:t>
            </a:r>
            <a:r>
              <a:rPr lang="fr-FR" dirty="0"/>
              <a:t>leur comportement </a:t>
            </a:r>
          </a:p>
        </p:txBody>
      </p:sp>
    </p:spTree>
    <p:extLst>
      <p:ext uri="{BB962C8B-B14F-4D97-AF65-F5344CB8AC3E}">
        <p14:creationId xmlns:p14="http://schemas.microsoft.com/office/powerpoint/2010/main" val="4070251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7136" y="2009273"/>
            <a:ext cx="7908758" cy="3048000"/>
          </a:xfrm>
        </p:spPr>
      </p:pic>
    </p:spTree>
    <p:extLst>
      <p:ext uri="{BB962C8B-B14F-4D97-AF65-F5344CB8AC3E}">
        <p14:creationId xmlns:p14="http://schemas.microsoft.com/office/powerpoint/2010/main" val="41979668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046503" y="505326"/>
            <a:ext cx="10098993" cy="733928"/>
          </a:xfrm>
        </p:spPr>
        <p:txBody>
          <a:bodyPr rtlCol="0">
            <a:noAutofit/>
          </a:bodyPr>
          <a:lstStyle/>
          <a:p>
            <a:pPr algn="ctr"/>
            <a:endParaRPr lang="fr-FR" sz="40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4" name="ZoneTexte 3"/>
          <p:cNvSpPr txBox="1"/>
          <p:nvPr/>
        </p:nvSpPr>
        <p:spPr>
          <a:xfrm>
            <a:off x="1046504" y="1738648"/>
            <a:ext cx="10098992" cy="2585323"/>
          </a:xfrm>
          <a:prstGeom prst="rect">
            <a:avLst/>
          </a:prstGeom>
          <a:noFill/>
        </p:spPr>
        <p:txBody>
          <a:bodyPr wrap="square" rtlCol="0">
            <a:spAutoFit/>
          </a:bodyPr>
          <a:lstStyle/>
          <a:p>
            <a:r>
              <a:rPr lang="fr-FR" dirty="0" smtClean="0"/>
              <a:t>Mes sources </a:t>
            </a:r>
          </a:p>
          <a:p>
            <a:r>
              <a:rPr lang="fr-FR" dirty="0" smtClean="0">
                <a:hlinkClick r:id="rId2"/>
              </a:rPr>
              <a:t>https</a:t>
            </a:r>
            <a:r>
              <a:rPr lang="fr-FR" dirty="0">
                <a:hlinkClick r:id="rId2"/>
              </a:rPr>
              <a:t>://www.lri.fr/~</a:t>
            </a:r>
            <a:r>
              <a:rPr lang="fr-FR" dirty="0" smtClean="0">
                <a:hlinkClick r:id="rId2"/>
              </a:rPr>
              <a:t>anab/teaching/IHM-Polytech/cours5.pdf</a:t>
            </a:r>
            <a:endParaRPr lang="fr-FR" dirty="0" smtClean="0"/>
          </a:p>
          <a:p>
            <a:r>
              <a:rPr lang="fr-FR" dirty="0">
                <a:hlinkClick r:id="rId3"/>
              </a:rPr>
              <a:t>http://liris.cnrs.fr/~</a:t>
            </a:r>
            <a:r>
              <a:rPr lang="fr-FR" dirty="0" smtClean="0">
                <a:hlinkClick r:id="rId3"/>
              </a:rPr>
              <a:t>sjeandau/enseignement/IHM/LifIHM-CM6-ErgoElements.pdf</a:t>
            </a:r>
            <a:endParaRPr lang="fr-FR" dirty="0" smtClean="0"/>
          </a:p>
          <a:p>
            <a:r>
              <a:rPr lang="fr-FR" dirty="0">
                <a:hlinkClick r:id="rId4"/>
              </a:rPr>
              <a:t>http://www-ihm.lri.fr/~</a:t>
            </a:r>
            <a:r>
              <a:rPr lang="fr-FR" dirty="0" smtClean="0">
                <a:hlinkClick r:id="rId4"/>
              </a:rPr>
              <a:t>mbl/ENS/IHM/ecole-in2p3/Cours/cours2.html#RTFToC21</a:t>
            </a:r>
            <a:endParaRPr lang="fr-FR" dirty="0" smtClean="0"/>
          </a:p>
          <a:p>
            <a:r>
              <a:rPr lang="fr-FR" dirty="0"/>
              <a:t>https://en.wikipedia.org/wiki/Xerox_Star</a:t>
            </a:r>
            <a:endParaRPr lang="fr-FR" dirty="0" smtClean="0"/>
          </a:p>
          <a:p>
            <a:pPr lvl="0"/>
            <a:endParaRPr lang="fr-FR" dirty="0" smtClean="0"/>
          </a:p>
          <a:p>
            <a:pPr lvl="0"/>
            <a:endParaRPr lang="fr-FR" dirty="0"/>
          </a:p>
          <a:p>
            <a:r>
              <a:rPr lang="fr-FR" dirty="0" smtClean="0"/>
              <a:t> </a:t>
            </a:r>
          </a:p>
          <a:p>
            <a:pPr marL="285750" indent="-285750">
              <a:buFont typeface="Wingdings" panose="05000000000000000000" pitchFamily="2" charset="2"/>
              <a:buChar char="q"/>
            </a:pPr>
            <a:endParaRPr lang="fr-FR" dirty="0"/>
          </a:p>
        </p:txBody>
      </p:sp>
    </p:spTree>
    <p:extLst>
      <p:ext uri="{BB962C8B-B14F-4D97-AF65-F5344CB8AC3E}">
        <p14:creationId xmlns:p14="http://schemas.microsoft.com/office/powerpoint/2010/main" val="2060506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Littérature académique 16: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_9411671_TF03431380_TF03431380.potx" id="{3EB80C2F-3DBD-42BA-8FFE-45D13301C271}" vid="{18AA12EE-0616-4C76-8CBB-BEAD487DA71A}"/>
    </a:ext>
  </a:extLst>
</a:theme>
</file>

<file path=ppt/theme/theme2.xml><?xml version="1.0" encoding="utf-8"?>
<a:theme xmlns:a="http://schemas.openxmlformats.org/drawingml/2006/main" name="Thème Offic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DDBB83-77C1-4099-A0AA-289882E745E2}">
  <ds:schemaRefs>
    <ds:schemaRef ds:uri="http://schemas.microsoft.com/office/2006/metadata/properties"/>
    <ds:schemaRef ds:uri="http://schemas.microsoft.com/office/infopath/2007/PartnerControls"/>
    <ds:schemaRef ds:uri="4873beb7-5857-4685-be1f-d57550cc96cc"/>
  </ds:schemaRefs>
</ds:datastoreItem>
</file>

<file path=customXml/itemProps2.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3.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1066</Words>
  <Application>Microsoft Office PowerPoint</Application>
  <PresentationFormat>Grand écran</PresentationFormat>
  <Paragraphs>175</Paragraphs>
  <Slides>32</Slides>
  <Notes>5</Notes>
  <HiddenSlides>0</HiddenSlides>
  <MMClips>6</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32</vt:i4>
      </vt:variant>
    </vt:vector>
  </HeadingPairs>
  <TitlesOfParts>
    <vt:vector size="39" baseType="lpstr">
      <vt:lpstr>Arial</vt:lpstr>
      <vt:lpstr>Calibri</vt:lpstr>
      <vt:lpstr>Euphemia</vt:lpstr>
      <vt:lpstr>Plantagenet Cherokee</vt:lpstr>
      <vt:lpstr>Times New Roman</vt:lpstr>
      <vt:lpstr>Wingdings</vt:lpstr>
      <vt:lpstr>Littérature académique 16:9</vt:lpstr>
      <vt:lpstr>devoir «interaction graphique»  </vt:lpstr>
      <vt:lpstr>Sommaire </vt:lpstr>
      <vt:lpstr>Présentation PowerPoint</vt:lpstr>
      <vt:lpstr>Historique</vt:lpstr>
      <vt:lpstr>Présentation PowerPoint</vt:lpstr>
      <vt:lpstr>Historique</vt:lpstr>
      <vt:lpstr>Présentation PowerPoint</vt:lpstr>
      <vt:lpstr>Historique</vt:lpstr>
      <vt:lpstr>Présentation PowerPoint</vt:lpstr>
      <vt:lpstr>Principe de la manipulation directe </vt:lpstr>
      <vt:lpstr>Exemple </vt:lpstr>
      <vt:lpstr>Avantage de la manipulation directe  </vt:lpstr>
      <vt:lpstr>Présentation PowerPoint</vt:lpstr>
      <vt:lpstr>Les limites de la manipulation directe  </vt:lpstr>
      <vt:lpstr>Présentation PowerPoint</vt:lpstr>
      <vt:lpstr>Machines à états</vt:lpstr>
      <vt:lpstr>Taxonomie des tâches élémentaires d’interaction </vt:lpstr>
      <vt:lpstr>Taxonomie des tâches élémentaires d’interaction </vt:lpstr>
      <vt:lpstr>Taxonomie des tâches élémentaires d’interaction </vt:lpstr>
      <vt:lpstr>Notion de mode dans les interfaces à manipulation directe </vt:lpstr>
      <vt:lpstr>Présentation PowerPoint</vt:lpstr>
      <vt:lpstr>Présentation PowerPoint</vt:lpstr>
      <vt:lpstr>Présentation PowerPoint</vt:lpstr>
      <vt:lpstr>Présentation PowerPoint</vt:lpstr>
      <vt:lpstr>Outils de développement des Interfaces Graphiques </vt:lpstr>
      <vt:lpstr>Outils de développement des Interfaces Graphiques </vt:lpstr>
      <vt:lpstr>Outils de développement des Interfaces Graphiques </vt:lpstr>
      <vt:lpstr>Outils de développement des Interfaces Graphiques </vt:lpstr>
      <vt:lpstr>Outils de développement des Interfaces Graphiques </vt:lpstr>
      <vt:lpstr>Outils de développement des Interfaces Graphiques </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2018-01-15T09:49:29Z</dcterms:created>
  <dcterms:modified xsi:type="dcterms:W3CDTF">2018-03-07T07:32:44Z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