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3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4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notesSlides/notesSlide5.xml" ContentType="application/vnd.openxmlformats-officedocument.presentationml.notesSlide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6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7.xml" ContentType="application/vnd.openxmlformats-officedocument.presentationml.notesSlide+xml"/>
  <Override PartName="/ppt/tags/tag45.xml" ContentType="application/vnd.openxmlformats-officedocument.presentationml.tags+xml"/>
  <Override PartName="/ppt/notesSlides/notesSlide8.xml" ContentType="application/vnd.openxmlformats-officedocument.presentationml.notesSlide+xml"/>
  <Override PartName="/ppt/tags/tag46.xml" ContentType="application/vnd.openxmlformats-officedocument.presentationml.tags+xml"/>
  <Override PartName="/ppt/notesSlides/notesSlide9.xml" ContentType="application/vnd.openxmlformats-officedocument.presentationml.notesSlide+xml"/>
  <Override PartName="/ppt/tags/tag47.xml" ContentType="application/vnd.openxmlformats-officedocument.presentationml.tags+xml"/>
  <Override PartName="/ppt/notesSlides/notesSlide10.xml" ContentType="application/vnd.openxmlformats-officedocument.presentationml.notesSlide+xml"/>
  <Override PartName="/ppt/tags/tag48.xml" ContentType="application/vnd.openxmlformats-officedocument.presentationml.tags+xml"/>
  <Override PartName="/ppt/notesSlides/notesSlide11.xml" ContentType="application/vnd.openxmlformats-officedocument.presentationml.notesSlide+xml"/>
  <Override PartName="/ppt/tags/tag49.xml" ContentType="application/vnd.openxmlformats-officedocument.presentationml.tags+xml"/>
  <Override PartName="/ppt/notesSlides/notesSlide12.xml" ContentType="application/vnd.openxmlformats-officedocument.presentationml.notesSlid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13.xml" ContentType="application/vnd.openxmlformats-officedocument.presentationml.notesSlide+xml"/>
  <Override PartName="/ppt/tags/tag52.xml" ContentType="application/vnd.openxmlformats-officedocument.presentationml.tags+xml"/>
  <Override PartName="/ppt/notesSlides/notesSlide14.xml" ContentType="application/vnd.openxmlformats-officedocument.presentationml.notesSlide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15.xml" ContentType="application/vnd.openxmlformats-officedocument.presentationml.notesSlide+xml"/>
  <Override PartName="/ppt/tags/tag55.xml" ContentType="application/vnd.openxmlformats-officedocument.presentationml.tags+xml"/>
  <Override PartName="/ppt/notesSlides/notesSlide16.xml" ContentType="application/vnd.openxmlformats-officedocument.presentationml.notesSlide+xml"/>
  <Override PartName="/ppt/tags/tag56.xml" ContentType="application/vnd.openxmlformats-officedocument.presentationml.tags+xml"/>
  <Override PartName="/ppt/notesSlides/notesSlide17.xml" ContentType="application/vnd.openxmlformats-officedocument.presentationml.notesSlide+xml"/>
  <Override PartName="/ppt/tags/tag57.xml" ContentType="application/vnd.openxmlformats-officedocument.presentationml.tags+xml"/>
  <Override PartName="/ppt/notesSlides/notesSlide18.xml" ContentType="application/vnd.openxmlformats-officedocument.presentationml.notesSlid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notesSlides/notesSlide19.xml" ContentType="application/vnd.openxmlformats-officedocument.presentationml.notesSlide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2"/>
  </p:sldMasterIdLst>
  <p:notesMasterIdLst>
    <p:notesMasterId r:id="rId31"/>
  </p:notesMasterIdLst>
  <p:sldIdLst>
    <p:sldId id="256" r:id="rId3"/>
    <p:sldId id="262" r:id="rId4"/>
    <p:sldId id="271" r:id="rId5"/>
    <p:sldId id="257" r:id="rId6"/>
    <p:sldId id="266" r:id="rId7"/>
    <p:sldId id="265" r:id="rId8"/>
    <p:sldId id="273" r:id="rId9"/>
    <p:sldId id="268" r:id="rId10"/>
    <p:sldId id="274" r:id="rId11"/>
    <p:sldId id="269" r:id="rId12"/>
    <p:sldId id="275" r:id="rId13"/>
    <p:sldId id="276" r:id="rId14"/>
    <p:sldId id="288" r:id="rId15"/>
    <p:sldId id="277" r:id="rId16"/>
    <p:sldId id="282" r:id="rId17"/>
    <p:sldId id="281" r:id="rId18"/>
    <p:sldId id="284" r:id="rId19"/>
    <p:sldId id="289" r:id="rId20"/>
    <p:sldId id="287" r:id="rId21"/>
    <p:sldId id="278" r:id="rId22"/>
    <p:sldId id="283" r:id="rId23"/>
    <p:sldId id="279" r:id="rId24"/>
    <p:sldId id="285" r:id="rId25"/>
    <p:sldId id="290" r:id="rId26"/>
    <p:sldId id="286" r:id="rId27"/>
    <p:sldId id="280" r:id="rId28"/>
    <p:sldId id="264" r:id="rId29"/>
    <p:sldId id="263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Bienvenue" id="{E75E278A-FF0E-49A4-B170-79828D63BBAD}">
          <p14:sldIdLst>
            <p14:sldId id="256"/>
          </p14:sldIdLst>
        </p14:section>
        <p14:section name="Créer, impressionner, collaborer" id="{B9B51309-D148-4332-87C2-07BE32FBCA3B}">
          <p14:sldIdLst>
            <p14:sldId id="262"/>
            <p14:sldId id="271"/>
            <p14:sldId id="257"/>
            <p14:sldId id="266"/>
            <p14:sldId id="265"/>
            <p14:sldId id="273"/>
            <p14:sldId id="268"/>
            <p14:sldId id="274"/>
            <p14:sldId id="269"/>
            <p14:sldId id="275"/>
            <p14:sldId id="276"/>
            <p14:sldId id="288"/>
            <p14:sldId id="277"/>
            <p14:sldId id="282"/>
            <p14:sldId id="281"/>
            <p14:sldId id="284"/>
            <p14:sldId id="289"/>
            <p14:sldId id="287"/>
            <p14:sldId id="278"/>
            <p14:sldId id="283"/>
            <p14:sldId id="279"/>
            <p14:sldId id="285"/>
            <p14:sldId id="290"/>
            <p14:sldId id="286"/>
            <p14:sldId id="280"/>
            <p14:sldId id="264"/>
          </p14:sldIdLst>
        </p14:section>
        <p14:section name="Plus d’infos" id="{2CC34DB2-6590-42C0-AD4B-A04C6060184E}">
          <p14:sldIdLst>
            <p14:sldId id="2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6" name="Auteur" initials="A" lastIdx="0" clrIdx="6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2B4A6"/>
    <a:srgbClr val="734F29"/>
    <a:srgbClr val="D24726"/>
    <a:srgbClr val="DD462F"/>
    <a:srgbClr val="AEB785"/>
    <a:srgbClr val="EFD5A2"/>
    <a:srgbClr val="3B3026"/>
    <a:srgbClr val="ECE1CA"/>
    <a:srgbClr val="795531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47" autoAdjust="0"/>
    <p:restoredTop sz="87253" autoAdjust="0"/>
  </p:normalViewPr>
  <p:slideViewPr>
    <p:cSldViewPr snapToGrid="0">
      <p:cViewPr varScale="1">
        <p:scale>
          <a:sx n="77" d="100"/>
          <a:sy n="77" d="100"/>
        </p:scale>
        <p:origin x="907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13577B-6902-467D-A26C-08A0DD5E4E03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61EA0F-A667-4B49-8422-0062BC55E249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19102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DF61EA0F-A667-4B49-8422-0062BC55E249}" type="slidenum">
              <a:rPr lang="en-US" sz="1200" b="0" i="0">
                <a:latin typeface="Calibri"/>
                <a:ea typeface="+mn-ea"/>
                <a:cs typeface="+mn-cs"/>
              </a:rPr>
              <a:t>1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1769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228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1821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15646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73268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981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83604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47726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0482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419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94330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5650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458432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1940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45194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3544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07254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9680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61EA0F-A667-4B49-8422-0062BC55E249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66220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algn="l" defTabSz="914400">
              <a:buNone/>
            </a:pPr>
            <a:r>
              <a:rPr lang="en-US" sz="1200" b="0" i="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En </a:t>
            </a:r>
            <a:r>
              <a:rPr lang="en-US" sz="1200" b="0" i="0" baseline="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mode </a:t>
            </a:r>
            <a:r>
              <a:rPr lang="en-US" sz="1200" b="0" i="0" baseline="0" dirty="0" err="1">
                <a:solidFill>
                  <a:schemeClr val="tx1"/>
                </a:solidFill>
                <a:latin typeface="Calibri"/>
                <a:ea typeface="+mn-ea"/>
                <a:cs typeface="+mn-cs"/>
              </a:rPr>
              <a:t>Diaporama</a:t>
            </a:r>
            <a:r>
              <a:rPr lang="en-US" sz="1200" b="0" i="0" baseline="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, </a:t>
            </a:r>
            <a:r>
              <a:rPr lang="en-US" sz="1200" b="0" i="0" baseline="0" dirty="0" err="1">
                <a:solidFill>
                  <a:schemeClr val="tx1"/>
                </a:solidFill>
                <a:latin typeface="Calibri"/>
                <a:ea typeface="+mn-ea"/>
                <a:cs typeface="+mn-cs"/>
              </a:rPr>
              <a:t>cliquez</a:t>
            </a:r>
            <a:r>
              <a:rPr lang="en-US" sz="1200" b="0" i="0" baseline="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 sur la </a:t>
            </a:r>
            <a:r>
              <a:rPr lang="en-US" sz="1200" b="0" i="0" baseline="0" dirty="0" err="1">
                <a:solidFill>
                  <a:schemeClr val="tx1"/>
                </a:solidFill>
                <a:latin typeface="Calibri"/>
                <a:ea typeface="+mn-ea"/>
                <a:cs typeface="+mn-cs"/>
              </a:rPr>
              <a:t>flèche</a:t>
            </a:r>
            <a:r>
              <a:rPr lang="en-US" sz="1200" b="0" i="0" baseline="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 pour </a:t>
            </a:r>
            <a:r>
              <a:rPr lang="en-US" sz="1200" b="0" i="0" baseline="0" dirty="0" err="1">
                <a:solidFill>
                  <a:schemeClr val="tx1"/>
                </a:solidFill>
                <a:latin typeface="Calibri"/>
                <a:ea typeface="+mn-ea"/>
                <a:cs typeface="+mn-cs"/>
              </a:rPr>
              <a:t>accéder</a:t>
            </a:r>
            <a:r>
              <a:rPr lang="en-US" sz="1200" b="0" i="0" baseline="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 au Centre de </a:t>
            </a:r>
            <a:r>
              <a:rPr lang="en-US" sz="1200" b="0" i="0" baseline="0" dirty="0" err="1">
                <a:solidFill>
                  <a:schemeClr val="tx1"/>
                </a:solidFill>
                <a:latin typeface="Calibri"/>
                <a:ea typeface="+mn-ea"/>
                <a:cs typeface="+mn-cs"/>
              </a:rPr>
              <a:t>prise</a:t>
            </a:r>
            <a:r>
              <a:rPr lang="en-US" sz="1200" b="0" i="0" baseline="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 </a:t>
            </a:r>
            <a:r>
              <a:rPr lang="en-US" sz="1200" b="0" i="0" baseline="0" dirty="0" err="1">
                <a:solidFill>
                  <a:schemeClr val="tx1"/>
                </a:solidFill>
                <a:latin typeface="Calibri"/>
                <a:ea typeface="+mn-ea"/>
                <a:cs typeface="+mn-cs"/>
              </a:rPr>
              <a:t>en</a:t>
            </a:r>
            <a:r>
              <a:rPr lang="en-US" sz="1200" b="0" i="0" baseline="0" dirty="0">
                <a:solidFill>
                  <a:schemeClr val="tx1"/>
                </a:solidFill>
                <a:latin typeface="Calibri"/>
                <a:ea typeface="+mn-ea"/>
                <a:cs typeface="+mn-cs"/>
              </a:rPr>
              <a:t> main de PowerPoint.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r" defTabSz="914400">
              <a:buNone/>
            </a:pPr>
            <a:fld id="{DF61EA0F-A667-4B49-8422-0062BC55E249}" type="slidenum">
              <a:rPr lang="en-US" sz="1200" b="0" i="0">
                <a:latin typeface="Calibri"/>
                <a:ea typeface="+mn-ea"/>
                <a:cs typeface="+mn-cs"/>
              </a:rPr>
              <a:t>28</a:t>
            </a:fld>
            <a:endParaRPr lang="en-US" sz="1200" b="0" i="0"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11961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8200" y="2061006"/>
            <a:ext cx="10515600" cy="2387600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8202" y="5110609"/>
            <a:ext cx="6705599" cy="1137793"/>
          </a:xfrm>
        </p:spPr>
        <p:txBody>
          <a:bodyPr>
            <a:normAutofit/>
          </a:bodyPr>
          <a:lstStyle>
            <a:lvl1pPr marL="0" indent="0" algn="l">
              <a:lnSpc>
                <a:spcPct val="150000"/>
              </a:lnSpc>
              <a:spcBef>
                <a:spcPts val="600"/>
              </a:spcBef>
              <a:buNone/>
              <a:defRPr sz="2800">
                <a:solidFill>
                  <a:srgbClr val="D24726"/>
                </a:soli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12192000" cy="4866468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718549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4434" y="0"/>
            <a:ext cx="10749367" cy="1208868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1" y="1825625"/>
            <a:ext cx="4167753" cy="435133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Aft>
                <a:spcPts val="1200"/>
              </a:spcAft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  <a:lvl2pPr>
              <a:lnSpc>
                <a:spcPct val="150000"/>
              </a:lnSpc>
              <a:spcAft>
                <a:spcPts val="1200"/>
              </a:spcAft>
              <a:defRPr sz="1400">
                <a:solidFill>
                  <a:schemeClr val="bg1">
                    <a:lumMod val="50000"/>
                  </a:schemeClr>
                </a:solidFill>
              </a:defRPr>
            </a:lvl2pPr>
            <a:lvl3pPr>
              <a:lnSpc>
                <a:spcPct val="150000"/>
              </a:lnSpc>
              <a:spcAft>
                <a:spcPts val="1200"/>
              </a:spcAft>
              <a:defRPr sz="1200">
                <a:solidFill>
                  <a:schemeClr val="bg1">
                    <a:lumMod val="50000"/>
                  </a:schemeClr>
                </a:solidFill>
              </a:defRPr>
            </a:lvl3pPr>
            <a:lvl4pPr>
              <a:lnSpc>
                <a:spcPct val="150000"/>
              </a:lnSpc>
              <a:spcAft>
                <a:spcPts val="1200"/>
              </a:spcAft>
              <a:defRPr sz="1100">
                <a:solidFill>
                  <a:schemeClr val="bg1">
                    <a:lumMod val="50000"/>
                  </a:schemeClr>
                </a:solidFill>
              </a:defRPr>
            </a:lvl4pPr>
            <a:lvl5pPr>
              <a:lnSpc>
                <a:spcPct val="150000"/>
              </a:lnSpc>
              <a:spcAft>
                <a:spcPts val="1200"/>
              </a:spcAft>
              <a:defRPr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185836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656882" y="1709738"/>
            <a:ext cx="6535119" cy="357518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1" y="2402238"/>
            <a:ext cx="4508715" cy="2187227"/>
          </a:xfrm>
        </p:spPr>
        <p:txBody>
          <a:bodyPr anchor="ctr">
            <a:noAutofit/>
          </a:bodyPr>
          <a:lstStyle>
            <a:lvl1pPr algn="l">
              <a:defRPr sz="4800">
                <a:solidFill>
                  <a:srgbClr val="D24726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3308" y="2402237"/>
            <a:ext cx="5269424" cy="2187226"/>
          </a:xfrm>
        </p:spPr>
        <p:txBody>
          <a:bodyPr anchor="ctr">
            <a:normAutofit/>
          </a:bodyPr>
          <a:lstStyle>
            <a:lvl1pPr marL="0" indent="0">
              <a:lnSpc>
                <a:spcPct val="150000"/>
              </a:lnSpc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5656882" y="1709738"/>
            <a:ext cx="6535119" cy="357518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35655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744200" cy="122843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600" smtClean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lang="en-US" sz="1400" smtClean="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lang="en-US" sz="1200" smtClean="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lang="en-US" sz="1100" smtClean="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lang="en-US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Modifiez les styles du texte du masque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Deuxième niveau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Troisième niveau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Quatrième niveau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600" smtClean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lang="en-US" sz="1400" smtClean="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lang="en-US" sz="1200" smtClean="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lang="en-US" sz="1100" smtClean="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lang="en-US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Modifiez les styles du texte du masque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Deuxième niveau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Troisième niveau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Quatrième niveau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  <p:sp>
        <p:nvSpPr>
          <p:cNvPr id="9" name="Rectangle 8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28223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10737851" cy="122843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489075"/>
            <a:ext cx="5156200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1851" y="2193927"/>
            <a:ext cx="5156200" cy="397827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600" smtClean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lang="en-US" sz="1400" smtClean="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lang="en-US" sz="1200" smtClean="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lang="en-US" sz="1100" smtClean="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lang="en-US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Modifiez les styles du texte du masque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Deuxième niveau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Troisième niveau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Quatrième niveau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9664" y="1489075"/>
            <a:ext cx="5157787" cy="6413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9664" y="2193927"/>
            <a:ext cx="5157787" cy="397827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600" smtClean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lang="en-US" sz="1400" smtClean="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lang="en-US" sz="1200" smtClean="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lang="en-US" sz="1100" smtClean="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lang="en-US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Modifiez les styles du texte du masque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Deuxième niveau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Troisième niveau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Quatrième niveau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06029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744200" cy="122843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008144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432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600" smtClean="0">
                <a:solidFill>
                  <a:schemeClr val="bg1">
                    <a:lumMod val="50000"/>
                  </a:schemeClr>
                </a:solidFill>
              </a:defRPr>
            </a:lvl1pPr>
            <a:lvl2pPr>
              <a:defRPr lang="en-US" sz="1400" smtClean="0">
                <a:solidFill>
                  <a:schemeClr val="bg1">
                    <a:lumMod val="50000"/>
                  </a:schemeClr>
                </a:solidFill>
              </a:defRPr>
            </a:lvl2pPr>
            <a:lvl3pPr>
              <a:defRPr lang="en-US" sz="1200" smtClean="0">
                <a:solidFill>
                  <a:schemeClr val="bg1">
                    <a:lumMod val="50000"/>
                  </a:schemeClr>
                </a:solidFill>
              </a:defRPr>
            </a:lvl3pPr>
            <a:lvl4pPr>
              <a:defRPr lang="en-US" sz="1100" smtClean="0">
                <a:solidFill>
                  <a:schemeClr val="bg1">
                    <a:lumMod val="50000"/>
                  </a:schemeClr>
                </a:solidFill>
              </a:defRPr>
            </a:lvl4pPr>
            <a:lvl5pPr>
              <a:defRPr lang="en-US" sz="1100">
                <a:solidFill>
                  <a:schemeClr val="bg1">
                    <a:lumMod val="50000"/>
                  </a:schemeClr>
                </a:solidFill>
              </a:defRPr>
            </a:lvl5pPr>
          </a:lstStyle>
          <a:p>
            <a:pPr marL="0" lvl="0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Modifiez les styles du texte du masque</a:t>
            </a:r>
          </a:p>
          <a:p>
            <a:pPr marL="0" lvl="1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Deuxième niveau</a:t>
            </a:r>
          </a:p>
          <a:p>
            <a:pPr marL="0" lvl="2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Troisième niveau</a:t>
            </a:r>
          </a:p>
          <a:p>
            <a:pPr marL="0" lvl="3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Quatrième niveau</a:t>
            </a:r>
          </a:p>
          <a:p>
            <a:pPr marL="0" lvl="4" indent="0">
              <a:lnSpc>
                <a:spcPct val="150000"/>
              </a:lnSpc>
              <a:spcAft>
                <a:spcPts val="1200"/>
              </a:spcAft>
              <a:buNone/>
            </a:pPr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1938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01850"/>
            <a:ext cx="3932237" cy="3759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1095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"/>
            <a:ext cx="10744200" cy="1228436"/>
          </a:xfrm>
        </p:spPr>
        <p:txBody>
          <a:bodyPr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12192000" cy="1332854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5969213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95346" y="0"/>
            <a:ext cx="2096655" cy="685800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215419" y="365125"/>
            <a:ext cx="1819564" cy="5811838"/>
          </a:xfrm>
        </p:spPr>
        <p:txBody>
          <a:bodyPr vert="eaVert" anchor="b">
            <a:normAutofit/>
          </a:bodyPr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10095346" y="0"/>
            <a:ext cx="2096655" cy="6858000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3022666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EEBAAA-29B5-4AF5-BC5F-7E580C29002D}" type="datetimeFigureOut">
              <a:rPr lang="en-US" smtClean="0"/>
              <a:t>3/5/2018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8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3563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0EDB8-5305-433F-BE41-D7A86D811DB3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754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3.xml"/><Relationship Id="rId7" Type="http://schemas.openxmlformats.org/officeDocument/2006/relationships/notesSlide" Target="../notesSlides/notesSlide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10.xml"/><Relationship Id="rId7" Type="http://schemas.openxmlformats.org/officeDocument/2006/relationships/image" Target="../media/image4.png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image" Target="../media/image3.jp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1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tags" Target="../tags/tag14.xml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2.png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tags" Target="../tags/tag17.xml"/><Relationship Id="rId11" Type="http://schemas.openxmlformats.org/officeDocument/2006/relationships/image" Target="../media/image8.jpeg"/><Relationship Id="rId5" Type="http://schemas.openxmlformats.org/officeDocument/2006/relationships/tags" Target="../tags/tag16.xml"/><Relationship Id="rId10" Type="http://schemas.openxmlformats.org/officeDocument/2006/relationships/image" Target="../media/image7.jpeg"/><Relationship Id="rId4" Type="http://schemas.openxmlformats.org/officeDocument/2006/relationships/tags" Target="../tags/tag15.xml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image" Target="../media/image2.png"/><Relationship Id="rId5" Type="http://schemas.openxmlformats.org/officeDocument/2006/relationships/image" Target="../media/image9.jpg"/><Relationship Id="rId4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7" Type="http://schemas.openxmlformats.org/officeDocument/2006/relationships/image" Target="../media/image2.png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6" Type="http://schemas.openxmlformats.org/officeDocument/2006/relationships/image" Target="../media/image10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video" Target="../media/media1.MP4"/><Relationship Id="rId7" Type="http://schemas.openxmlformats.org/officeDocument/2006/relationships/image" Target="../media/image2.png"/><Relationship Id="rId2" Type="http://schemas.microsoft.com/office/2007/relationships/media" Target="../media/media1.MP4"/><Relationship Id="rId1" Type="http://schemas.openxmlformats.org/officeDocument/2006/relationships/tags" Target="../tags/tag24.xml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2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tags" Target="../tags/tag28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30.xml"/><Relationship Id="rId10" Type="http://schemas.openxmlformats.org/officeDocument/2006/relationships/image" Target="../media/image2.png"/><Relationship Id="rId4" Type="http://schemas.openxmlformats.org/officeDocument/2006/relationships/tags" Target="../tags/tag29.xml"/><Relationship Id="rId9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video" Target="../media/media2.MP4"/><Relationship Id="rId7" Type="http://schemas.openxmlformats.org/officeDocument/2006/relationships/image" Target="../media/image2.png"/><Relationship Id="rId2" Type="http://schemas.microsoft.com/office/2007/relationships/media" Target="../media/media2.MP4"/><Relationship Id="rId1" Type="http://schemas.openxmlformats.org/officeDocument/2006/relationships/tags" Target="../tags/tag31.xml"/><Relationship Id="rId6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3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tags" Target="../tags/tag35.xml"/><Relationship Id="rId7" Type="http://schemas.openxmlformats.org/officeDocument/2006/relationships/image" Target="../media/image16.jpg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15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3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video" Target="../media/media3.MP4"/><Relationship Id="rId7" Type="http://schemas.openxmlformats.org/officeDocument/2006/relationships/image" Target="../media/image2.png"/><Relationship Id="rId2" Type="http://schemas.microsoft.com/office/2007/relationships/media" Target="../media/media3.MP4"/><Relationship Id="rId1" Type="http://schemas.openxmlformats.org/officeDocument/2006/relationships/tags" Target="../tags/tag37.xml"/><Relationship Id="rId6" Type="http://schemas.openxmlformats.org/officeDocument/2006/relationships/image" Target="../media/image17.png"/><Relationship Id="rId5" Type="http://schemas.openxmlformats.org/officeDocument/2006/relationships/slideLayout" Target="../slideLayouts/slideLayout2.xml"/><Relationship Id="rId4" Type="http://schemas.openxmlformats.org/officeDocument/2006/relationships/tags" Target="../tags/tag3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image" Target="../media/image18.png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video" Target="../media/media4.MP4"/><Relationship Id="rId7" Type="http://schemas.openxmlformats.org/officeDocument/2006/relationships/image" Target="../media/image2.png"/><Relationship Id="rId2" Type="http://schemas.microsoft.com/office/2007/relationships/media" Target="../media/media4.MP4"/><Relationship Id="rId1" Type="http://schemas.openxmlformats.org/officeDocument/2006/relationships/tags" Target="../tags/tag45.xml"/><Relationship Id="rId6" Type="http://schemas.openxmlformats.org/officeDocument/2006/relationships/image" Target="../media/image20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video" Target="../media/media5.MP4"/><Relationship Id="rId7" Type="http://schemas.openxmlformats.org/officeDocument/2006/relationships/image" Target="../media/image2.png"/><Relationship Id="rId2" Type="http://schemas.microsoft.com/office/2007/relationships/media" Target="../media/media5.MP4"/><Relationship Id="rId1" Type="http://schemas.openxmlformats.org/officeDocument/2006/relationships/tags" Target="../tags/tag46.xml"/><Relationship Id="rId6" Type="http://schemas.openxmlformats.org/officeDocument/2006/relationships/image" Target="../media/image21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video" Target="../media/media6.MP4"/><Relationship Id="rId7" Type="http://schemas.openxmlformats.org/officeDocument/2006/relationships/image" Target="../media/image22.png"/><Relationship Id="rId2" Type="http://schemas.microsoft.com/office/2007/relationships/media" Target="../media/media6.MP4"/><Relationship Id="rId1" Type="http://schemas.openxmlformats.org/officeDocument/2006/relationships/tags" Target="../tags/tag47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0.xml"/><Relationship Id="rId4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video" Target="../media/media7.MP4"/><Relationship Id="rId7" Type="http://schemas.openxmlformats.org/officeDocument/2006/relationships/image" Target="../media/image23.png"/><Relationship Id="rId2" Type="http://schemas.microsoft.com/office/2007/relationships/media" Target="../media/media7.MP4"/><Relationship Id="rId1" Type="http://schemas.openxmlformats.org/officeDocument/2006/relationships/tags" Target="../tags/tag48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video" Target="../media/media8.MP4"/><Relationship Id="rId7" Type="http://schemas.openxmlformats.org/officeDocument/2006/relationships/image" Target="../media/image2.png"/><Relationship Id="rId2" Type="http://schemas.microsoft.com/office/2007/relationships/media" Target="../media/media8.MP4"/><Relationship Id="rId1" Type="http://schemas.openxmlformats.org/officeDocument/2006/relationships/tags" Target="../tags/tag49.xml"/><Relationship Id="rId6" Type="http://schemas.openxmlformats.org/officeDocument/2006/relationships/image" Target="../media/image24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video" Target="../media/media9.MP4"/><Relationship Id="rId7" Type="http://schemas.openxmlformats.org/officeDocument/2006/relationships/image" Target="../media/image2.png"/><Relationship Id="rId2" Type="http://schemas.microsoft.com/office/2007/relationships/media" Target="../media/media9.MP4"/><Relationship Id="rId1" Type="http://schemas.openxmlformats.org/officeDocument/2006/relationships/tags" Target="../tags/tag52.xml"/><Relationship Id="rId6" Type="http://schemas.openxmlformats.org/officeDocument/2006/relationships/image" Target="../media/image25.png"/><Relationship Id="rId5" Type="http://schemas.openxmlformats.org/officeDocument/2006/relationships/notesSlide" Target="../notesSlides/notesSlide14.xml"/><Relationship Id="rId4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54.xml"/><Relationship Id="rId1" Type="http://schemas.openxmlformats.org/officeDocument/2006/relationships/tags" Target="../tags/tag53.xml"/><Relationship Id="rId5" Type="http://schemas.openxmlformats.org/officeDocument/2006/relationships/image" Target="../media/image2.png"/><Relationship Id="rId4" Type="http://schemas.openxmlformats.org/officeDocument/2006/relationships/notesSlide" Target="../notesSlides/notesSlide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5.xml"/><Relationship Id="rId5" Type="http://schemas.openxmlformats.org/officeDocument/2006/relationships/image" Target="../media/image26.jpg"/><Relationship Id="rId4" Type="http://schemas.openxmlformats.org/officeDocument/2006/relationships/image" Target="../media/image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6.xml"/><Relationship Id="rId5" Type="http://schemas.openxmlformats.org/officeDocument/2006/relationships/image" Target="../media/image2.png"/><Relationship Id="rId4" Type="http://schemas.openxmlformats.org/officeDocument/2006/relationships/image" Target="../media/image27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Relationship Id="rId5" Type="http://schemas.openxmlformats.org/officeDocument/2006/relationships/image" Target="../media/image28.jpg"/><Relationship Id="rId4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tags" Target="../tags/tag60.xml"/><Relationship Id="rId7" Type="http://schemas.openxmlformats.org/officeDocument/2006/relationships/image" Target="../media/image2.png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6" Type="http://schemas.openxmlformats.org/officeDocument/2006/relationships/image" Target="../media/image29.png"/><Relationship Id="rId5" Type="http://schemas.openxmlformats.org/officeDocument/2006/relationships/notesSlide" Target="../notesSlides/notesSlide19.xml"/><Relationship Id="rId4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1.xml"/><Relationship Id="rId4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838200" y="1207710"/>
            <a:ext cx="6373483" cy="1489748"/>
          </a:xfrm>
        </p:spPr>
        <p:txBody>
          <a:bodyPr>
            <a:normAutofit/>
          </a:bodyPr>
          <a:lstStyle/>
          <a:p>
            <a:pPr algn="l" defTabSz="914400">
              <a:spcBef>
                <a:spcPts val="0"/>
              </a:spcBef>
              <a:buNone/>
            </a:pPr>
            <a:r>
              <a:rPr lang="fr-FR" sz="6000" b="0" i="0" dirty="0" smtClean="0">
                <a:solidFill>
                  <a:schemeClr val="bg1"/>
                </a:solidFill>
                <a:latin typeface="Segoe UI Light"/>
                <a:ea typeface="+mj-ea"/>
                <a:cs typeface="+mj-cs"/>
              </a:rPr>
              <a:t>Réalité Augmentée</a:t>
            </a:r>
            <a:endParaRPr lang="fr-FR" sz="60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  <p:custDataLst>
              <p:tags r:id="rId2"/>
            </p:custDataLst>
          </p:nvPr>
        </p:nvSpPr>
        <p:spPr>
          <a:xfrm>
            <a:off x="984850" y="5089585"/>
            <a:ext cx="3449127" cy="1495249"/>
          </a:xfrm>
        </p:spPr>
        <p:txBody>
          <a:bodyPr>
            <a:normAutofit fontScale="77500" lnSpcReduction="20000"/>
          </a:bodyPr>
          <a:lstStyle/>
          <a:p>
            <a:pPr marL="0" indent="0" algn="l">
              <a:lnSpc>
                <a:spcPct val="150000"/>
              </a:lnSpc>
              <a:spcBef>
                <a:spcPts val="6"/>
              </a:spcBef>
              <a:buNone/>
            </a:pPr>
            <a:r>
              <a:rPr lang="fr-FR" dirty="0" smtClean="0">
                <a:latin typeface="Segoe UI Light"/>
              </a:rPr>
              <a:t>Présenté par :</a:t>
            </a:r>
          </a:p>
          <a:p>
            <a:pPr marL="457200" indent="-457200" algn="l">
              <a:lnSpc>
                <a:spcPct val="150000"/>
              </a:lnSpc>
              <a:spcBef>
                <a:spcPts val="6"/>
              </a:spcBef>
              <a:buFont typeface="Wingdings" panose="05000000000000000000" pitchFamily="2" charset="2"/>
              <a:buChar char="Ø"/>
            </a:pPr>
            <a:r>
              <a:rPr lang="fr-FR" dirty="0" smtClean="0"/>
              <a:t>Garthigan SIVAKUMAR</a:t>
            </a:r>
          </a:p>
          <a:p>
            <a:pPr marL="457200" indent="-457200" algn="l">
              <a:lnSpc>
                <a:spcPct val="150000"/>
              </a:lnSpc>
              <a:spcBef>
                <a:spcPts val="6"/>
              </a:spcBef>
              <a:buFont typeface="Wingdings" panose="05000000000000000000" pitchFamily="2" charset="2"/>
              <a:buChar char="Ø"/>
            </a:pPr>
            <a:r>
              <a:rPr lang="fr-FR" dirty="0" smtClean="0"/>
              <a:t>François </a:t>
            </a:r>
            <a:r>
              <a:rPr lang="fr-FR" dirty="0"/>
              <a:t>DINH</a:t>
            </a:r>
          </a:p>
          <a:p>
            <a:pPr marL="0" indent="0" algn="l">
              <a:lnSpc>
                <a:spcPct val="150000"/>
              </a:lnSpc>
              <a:spcBef>
                <a:spcPts val="6"/>
              </a:spcBef>
              <a:buNone/>
            </a:pPr>
            <a:endParaRPr lang="fr-FR" dirty="0" smtClean="0">
              <a:latin typeface="Segoe UI Light"/>
            </a:endParaRPr>
          </a:p>
        </p:txBody>
      </p:sp>
      <p:pic>
        <p:nvPicPr>
          <p:cNvPr id="6" name="Image 5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9090348" y="5244860"/>
            <a:ext cx="2440880" cy="1174452"/>
          </a:xfrm>
          <a:prstGeom prst="rect">
            <a:avLst/>
          </a:prstGeom>
        </p:spPr>
      </p:pic>
      <p:sp>
        <p:nvSpPr>
          <p:cNvPr id="9" name="Sous-titre 2"/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864079" y="2484420"/>
            <a:ext cx="3682042" cy="672861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None/>
              <a:defRPr sz="2800" kern="1200">
                <a:solidFill>
                  <a:srgbClr val="D24726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"/>
              </a:spcBef>
            </a:pPr>
            <a:r>
              <a:rPr lang="fr-FR" dirty="0" smtClean="0">
                <a:solidFill>
                  <a:schemeClr val="bg1"/>
                </a:solidFill>
                <a:latin typeface="Segoe UI Light"/>
              </a:rPr>
              <a:t>Master 2 Informatique</a:t>
            </a:r>
          </a:p>
        </p:txBody>
      </p:sp>
      <p:sp>
        <p:nvSpPr>
          <p:cNvPr id="10" name="Sous-titre 2"/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872705" y="3012324"/>
            <a:ext cx="1594449" cy="4969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50000"/>
              </a:lnSpc>
              <a:spcBef>
                <a:spcPts val="600"/>
              </a:spcBef>
              <a:buFont typeface="Arial" panose="020B0604020202020204" pitchFamily="34" charset="0"/>
              <a:buNone/>
              <a:defRPr sz="2800" kern="1200">
                <a:solidFill>
                  <a:srgbClr val="D24726"/>
                </a:solidFill>
                <a:latin typeface="+mj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"/>
              </a:spcBef>
            </a:pPr>
            <a:r>
              <a:rPr lang="fr-FR" sz="1400" dirty="0" smtClean="0">
                <a:solidFill>
                  <a:schemeClr val="bg1"/>
                </a:solidFill>
                <a:latin typeface="Segoe UI Light"/>
              </a:rPr>
              <a:t>14 février 2018</a:t>
            </a:r>
          </a:p>
        </p:txBody>
      </p:sp>
    </p:spTree>
    <p:extLst>
      <p:ext uri="{BB962C8B-B14F-4D97-AF65-F5344CB8AC3E}">
        <p14:creationId xmlns:p14="http://schemas.microsoft.com/office/powerpoint/2010/main" val="247180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Plan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25320" y="1825624"/>
            <a:ext cx="6563622" cy="4881020"/>
          </a:xfrm>
        </p:spPr>
        <p:txBody>
          <a:bodyPr>
            <a:normAutofit/>
          </a:bodyPr>
          <a:lstStyle/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r>
              <a:rPr lang="fr-FR" sz="2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Définition </a:t>
            </a:r>
            <a:r>
              <a:rPr lang="fr-FR" sz="2400" dirty="0" smtClean="0">
                <a:latin typeface="Segoe UI Light"/>
              </a:rPr>
              <a:t>– Qu’est-ce </a:t>
            </a:r>
            <a:r>
              <a:rPr lang="fr-FR" sz="2400" dirty="0">
                <a:latin typeface="Segoe UI Light"/>
              </a:rPr>
              <a:t>que la RA?</a:t>
            </a:r>
            <a:endParaRPr lang="fr-FR" sz="22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r>
              <a:rPr lang="fr-FR" sz="2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Histoire de la réalité augmentée</a:t>
            </a: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r>
              <a:rPr lang="fr-FR" sz="2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Concept</a:t>
            </a:r>
            <a:r>
              <a:rPr lang="fr-FR" sz="2400" dirty="0">
                <a:latin typeface="Segoe UI Light"/>
              </a:rPr>
              <a:t> – Comment fonctionne la RA?</a:t>
            </a:r>
            <a:endParaRPr lang="fr-FR" sz="22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r>
              <a:rPr lang="fr-FR" sz="2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Principales utilisations de la réalité augmentée</a:t>
            </a: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r>
              <a:rPr lang="fr-FR" sz="2200" dirty="0">
                <a:latin typeface="Segoe UI" panose="020B0502040204020203" pitchFamily="34" charset="0"/>
                <a:cs typeface="Segoe UI" panose="020B0502040204020203" pitchFamily="34" charset="0"/>
              </a:rPr>
              <a:t>Limites de la réalité </a:t>
            </a:r>
            <a:r>
              <a:rPr lang="fr-FR" sz="2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augmentée</a:t>
            </a: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r>
              <a:rPr lang="fr-FR" sz="2200" dirty="0" smtClean="0">
                <a:latin typeface="Segoe UI" panose="020B0502040204020203" pitchFamily="34" charset="0"/>
                <a:cs typeface="Segoe UI" panose="020B0502040204020203" pitchFamily="34" charset="0"/>
              </a:rPr>
              <a:t>Avenir prometteur pour la RA</a:t>
            </a: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endParaRPr lang="fr-FR" sz="22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endParaRPr lang="fr-FR" sz="22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endParaRPr lang="en-US" dirty="0" smtClean="0"/>
          </a:p>
          <a:p>
            <a:pPr marL="0" indent="0" algn="l" defTabSz="91440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11711849" y="6370982"/>
            <a:ext cx="2648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73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Définition – Qu’est-ce que la RA?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825320" y="1825624"/>
            <a:ext cx="5073203" cy="4881020"/>
          </a:xfrm>
        </p:spPr>
        <p:txBody>
          <a:bodyPr>
            <a:normAutofit fontScale="77500" lnSpcReduction="20000"/>
          </a:bodyPr>
          <a:lstStyle/>
          <a:p>
            <a:pPr>
              <a:spcBef>
                <a:spcPts val="576"/>
              </a:spcBef>
            </a:pPr>
            <a:r>
              <a:rPr lang="fr-FR" sz="3000" dirty="0" smtClean="0">
                <a:cs typeface="Segoe UI" panose="020B0502040204020203" pitchFamily="34" charset="0"/>
              </a:rPr>
              <a:t>La </a:t>
            </a:r>
            <a:r>
              <a:rPr lang="fr-FR" sz="3000" dirty="0">
                <a:cs typeface="Segoe UI" panose="020B0502040204020203" pitchFamily="34" charset="0"/>
              </a:rPr>
              <a:t>réalité </a:t>
            </a:r>
            <a:r>
              <a:rPr lang="fr-FR" sz="3000" dirty="0" smtClean="0">
                <a:cs typeface="Segoe UI" panose="020B0502040204020203" pitchFamily="34" charset="0"/>
              </a:rPr>
              <a:t>augmentée (ou complétés) :</a:t>
            </a:r>
          </a:p>
          <a:p>
            <a:pPr marL="342900" indent="-342900" algn="just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200" dirty="0">
                <a:cs typeface="Segoe UI" panose="020B0502040204020203" pitchFamily="34" charset="0"/>
              </a:rPr>
              <a:t>T</a:t>
            </a:r>
            <a:r>
              <a:rPr lang="fr-FR" sz="2200" dirty="0" smtClean="0">
                <a:cs typeface="Segoe UI" panose="020B0502040204020203" pitchFamily="34" charset="0"/>
              </a:rPr>
              <a:t>echnique </a:t>
            </a:r>
            <a:r>
              <a:rPr lang="fr-FR" sz="2200" dirty="0">
                <a:cs typeface="Segoe UI" panose="020B0502040204020203" pitchFamily="34" charset="0"/>
              </a:rPr>
              <a:t>permettant d’insérer en temps réel un élément 2D ou 3D dans une image </a:t>
            </a:r>
            <a:r>
              <a:rPr lang="fr-FR" sz="2200" dirty="0" smtClean="0">
                <a:cs typeface="Segoe UI" panose="020B0502040204020203" pitchFamily="34" charset="0"/>
              </a:rPr>
              <a:t>réelle.</a:t>
            </a:r>
          </a:p>
          <a:p>
            <a:pPr marL="342900" indent="-342900" algn="just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200" dirty="0" smtClean="0"/>
              <a:t>Elle s’applique </a:t>
            </a:r>
            <a:r>
              <a:rPr lang="fr-FR" sz="2200" dirty="0"/>
              <a:t>tout autant à la perception </a:t>
            </a:r>
            <a:r>
              <a:rPr lang="fr-FR" sz="2200" dirty="0" smtClean="0"/>
              <a:t>visuelle ou sensorielle </a:t>
            </a:r>
            <a:r>
              <a:rPr lang="fr-FR" sz="2200" dirty="0"/>
              <a:t>qu’aux perceptions tactiles ou </a:t>
            </a:r>
            <a:r>
              <a:rPr lang="fr-FR" sz="2200" dirty="0" smtClean="0"/>
              <a:t>auditives</a:t>
            </a:r>
          </a:p>
          <a:p>
            <a:pPr marL="342900" indent="-342900" algn="just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200" dirty="0">
                <a:cs typeface="Segoe UI" panose="020B0502040204020203" pitchFamily="34" charset="0"/>
              </a:rPr>
              <a:t>Ses applications sont multiples allant du jeux vidéo à l’industrie en passant par l’éducation.</a:t>
            </a:r>
            <a:endParaRPr lang="fr-FR" sz="2200" dirty="0" smtClean="0">
              <a:cs typeface="Segoe UI" panose="020B0502040204020203" pitchFamily="34" charset="0"/>
            </a:endParaRPr>
          </a:p>
          <a:p>
            <a:pPr marL="342900" indent="-342900" algn="just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200" dirty="0" smtClean="0">
                <a:cs typeface="Segoe UI" panose="020B0502040204020203" pitchFamily="34" charset="0"/>
              </a:rPr>
              <a:t>Réalité </a:t>
            </a:r>
            <a:r>
              <a:rPr lang="fr-FR" sz="2200" dirty="0">
                <a:cs typeface="Segoe UI" panose="020B0502040204020203" pitchFamily="34" charset="0"/>
              </a:rPr>
              <a:t>augmentée </a:t>
            </a:r>
            <a:r>
              <a:rPr lang="fr-FR" sz="2200" dirty="0" smtClean="0">
                <a:cs typeface="Segoe UI" panose="020B0502040204020203" pitchFamily="34" charset="0"/>
              </a:rPr>
              <a:t>≠ Réalité virtuelle</a:t>
            </a: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endParaRPr lang="fr-FR" sz="22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endParaRPr lang="en-US" dirty="0" smtClean="0"/>
          </a:p>
          <a:p>
            <a:pPr marL="0" indent="0" algn="l" defTabSz="91440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  <p:pic>
        <p:nvPicPr>
          <p:cNvPr id="7" name="Image 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120" y="2002605"/>
            <a:ext cx="5271153" cy="260043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120" y="4952840"/>
            <a:ext cx="5271153" cy="887876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11711849" y="6370982"/>
            <a:ext cx="2648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bg1"/>
                </a:solidFill>
              </a:rPr>
              <a:t>2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4281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L’histoire de la réalité augmentée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37883" y="1208868"/>
            <a:ext cx="6750522" cy="5467081"/>
          </a:xfrm>
        </p:spPr>
        <p:txBody>
          <a:bodyPr>
            <a:normAutofit/>
          </a:bodyPr>
          <a:lstStyle/>
          <a:p>
            <a:pPr marL="457200" lvl="1" indent="0">
              <a:spcBef>
                <a:spcPts val="504"/>
              </a:spcBef>
              <a:buClr>
                <a:schemeClr val="bg1">
                  <a:lumMod val="50000"/>
                </a:schemeClr>
              </a:buClr>
              <a:buNone/>
            </a:pPr>
            <a:r>
              <a:rPr lang="fr-FR" sz="2200" b="1" dirty="0"/>
              <a:t/>
            </a:r>
            <a:br>
              <a:rPr lang="fr-FR" sz="2200" b="1" dirty="0"/>
            </a:br>
            <a:r>
              <a:rPr lang="fr-FR" sz="2300" dirty="0">
                <a:cs typeface="Segoe UI" panose="020B0502040204020203" pitchFamily="34" charset="0"/>
              </a:rPr>
              <a:t>D</a:t>
            </a:r>
            <a:r>
              <a:rPr lang="fr-FR" sz="2300" dirty="0" smtClean="0">
                <a:cs typeface="Segoe UI" panose="020B0502040204020203" pitchFamily="34" charset="0"/>
              </a:rPr>
              <a:t>ates clés:</a:t>
            </a:r>
            <a:endParaRPr lang="fr-FR" sz="2300" b="1" dirty="0"/>
          </a:p>
          <a:p>
            <a:pPr lvl="1">
              <a:spcBef>
                <a:spcPts val="504"/>
              </a:spcBef>
              <a:buClr>
                <a:schemeClr val="bg1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fr-FR" sz="1800" b="1" dirty="0" smtClean="0"/>
              <a:t>1962 </a:t>
            </a:r>
            <a:r>
              <a:rPr lang="fr-FR" sz="1800" dirty="0">
                <a:latin typeface="Segoe UI"/>
              </a:rPr>
              <a:t>:</a:t>
            </a:r>
            <a:r>
              <a:rPr lang="fr-FR" sz="1800" b="0" i="0" dirty="0" smtClean="0">
                <a:solidFill>
                  <a:schemeClr val="bg1">
                    <a:lumMod val="50000"/>
                  </a:schemeClr>
                </a:solidFill>
                <a:latin typeface="Segoe UI"/>
              </a:rPr>
              <a:t> « </a:t>
            </a:r>
            <a:r>
              <a:rPr lang="fr-FR" sz="1800" b="0" i="0" dirty="0" err="1" smtClean="0">
                <a:solidFill>
                  <a:schemeClr val="bg1">
                    <a:lumMod val="50000"/>
                  </a:schemeClr>
                </a:solidFill>
                <a:latin typeface="Segoe UI"/>
              </a:rPr>
              <a:t>Sensorama</a:t>
            </a:r>
            <a:r>
              <a:rPr lang="fr-FR" sz="1800" b="0" i="0" dirty="0" smtClean="0">
                <a:solidFill>
                  <a:schemeClr val="bg1">
                    <a:lumMod val="50000"/>
                  </a:schemeClr>
                </a:solidFill>
                <a:latin typeface="Segoe UI"/>
              </a:rPr>
              <a:t> </a:t>
            </a:r>
            <a:r>
              <a:rPr lang="fr-FR" sz="1800" dirty="0"/>
              <a:t>» par Morton </a:t>
            </a:r>
            <a:r>
              <a:rPr lang="fr-FR" sz="1800" dirty="0" err="1" smtClean="0"/>
              <a:t>Heilig</a:t>
            </a:r>
            <a:endParaRPr lang="fr-FR" sz="1800" dirty="0" smtClean="0"/>
          </a:p>
          <a:p>
            <a:pPr lvl="1">
              <a:spcBef>
                <a:spcPts val="504"/>
              </a:spcBef>
              <a:buClr>
                <a:schemeClr val="bg1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fr-FR" sz="1800" b="1" dirty="0" smtClean="0"/>
              <a:t>1968 </a:t>
            </a:r>
            <a:r>
              <a:rPr lang="fr-FR" sz="1800" dirty="0"/>
              <a:t>: </a:t>
            </a:r>
            <a:r>
              <a:rPr lang="fr-FR" sz="1800" dirty="0" smtClean="0"/>
              <a:t>« </a:t>
            </a:r>
            <a:r>
              <a:rPr lang="fr-FR" sz="1800" dirty="0"/>
              <a:t>Épée de Damoclès »</a:t>
            </a:r>
            <a:r>
              <a:rPr lang="fr-FR" sz="1800" dirty="0" smtClean="0"/>
              <a:t> par Ivan Sutherland</a:t>
            </a:r>
            <a:endParaRPr lang="fr-FR" sz="1800" dirty="0"/>
          </a:p>
          <a:p>
            <a:pPr lvl="1">
              <a:spcBef>
                <a:spcPts val="504"/>
              </a:spcBef>
              <a:buClr>
                <a:schemeClr val="bg1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fr-FR" sz="1800" b="1" dirty="0"/>
              <a:t>1980 </a:t>
            </a:r>
            <a:r>
              <a:rPr lang="fr-FR" sz="1800" dirty="0"/>
              <a:t>: </a:t>
            </a:r>
            <a:r>
              <a:rPr lang="fr-FR" sz="1800" dirty="0" smtClean="0"/>
              <a:t>« </a:t>
            </a:r>
            <a:r>
              <a:rPr lang="fr-FR" sz="1800" dirty="0" err="1" smtClean="0"/>
              <a:t>EyeTap</a:t>
            </a:r>
            <a:r>
              <a:rPr lang="fr-FR" sz="1800" dirty="0" smtClean="0"/>
              <a:t>» par Steve Mann</a:t>
            </a:r>
          </a:p>
          <a:p>
            <a:pPr lvl="1">
              <a:spcBef>
                <a:spcPts val="504"/>
              </a:spcBef>
              <a:buClr>
                <a:schemeClr val="bg1">
                  <a:lumMod val="50000"/>
                </a:schemeClr>
              </a:buClr>
              <a:buFont typeface="Wingdings" panose="05000000000000000000" pitchFamily="2" charset="2"/>
              <a:buChar char="§"/>
            </a:pPr>
            <a:r>
              <a:rPr lang="fr-FR" sz="1800" b="1" dirty="0" smtClean="0"/>
              <a:t>2012 </a:t>
            </a:r>
            <a:r>
              <a:rPr lang="fr-FR" sz="1800" dirty="0" smtClean="0"/>
              <a:t>: « Google Glass » par Google</a:t>
            </a:r>
          </a:p>
          <a:p>
            <a:pPr marL="0" indent="0" algn="l" defTabSz="91440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  <a:p>
            <a:pPr marL="0" indent="0" algn="l" defTabSz="91440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  <p:pic>
        <p:nvPicPr>
          <p:cNvPr id="4" name="Image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7403586" y="1709196"/>
            <a:ext cx="1545461" cy="210477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574376" y="4133067"/>
            <a:ext cx="1745369" cy="174536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9834" y="2147198"/>
            <a:ext cx="1748561" cy="234405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7326" y="5005751"/>
            <a:ext cx="1859033" cy="123935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>
            <a:off x="11711849" y="6370982"/>
            <a:ext cx="2648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32867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fr-FR" sz="3600" b="0" i="0" dirty="0" smtClean="0">
                <a:solidFill>
                  <a:schemeClr val="bg1"/>
                </a:solidFill>
                <a:latin typeface="Segoe UI Light"/>
                <a:ea typeface="+mj-ea"/>
                <a:cs typeface="+mj-cs"/>
              </a:rPr>
              <a:t/>
            </a:r>
            <a:br>
              <a:rPr lang="fr-FR" sz="3600" b="0" i="0" dirty="0" smtClean="0">
                <a:solidFill>
                  <a:schemeClr val="bg1"/>
                </a:solidFill>
                <a:latin typeface="Segoe UI Light"/>
                <a:ea typeface="+mj-ea"/>
                <a:cs typeface="+mj-cs"/>
              </a:rPr>
            </a:br>
            <a:r>
              <a:rPr lang="fr-FR" dirty="0" smtClean="0">
                <a:latin typeface="Segoe UI Light"/>
              </a:rPr>
              <a:t>« </a:t>
            </a:r>
            <a:r>
              <a:rPr lang="fr-FR" dirty="0" err="1" smtClean="0">
                <a:latin typeface="Segoe UI Light"/>
              </a:rPr>
              <a:t>Sensorama</a:t>
            </a:r>
            <a:r>
              <a:rPr lang="fr-FR" dirty="0" smtClean="0">
                <a:latin typeface="Segoe UI Light"/>
              </a:rPr>
              <a:t> </a:t>
            </a:r>
            <a:r>
              <a:rPr lang="fr-FR" dirty="0" smtClean="0"/>
              <a:t>» par Morton </a:t>
            </a:r>
            <a:r>
              <a:rPr lang="fr-FR" dirty="0" err="1" smtClean="0"/>
              <a:t>Heilig</a:t>
            </a:r>
            <a:r>
              <a:rPr lang="fr-FR" dirty="0" smtClean="0"/>
              <a:t> (1962) 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37883" y="1208868"/>
            <a:ext cx="6027311" cy="546708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fr-FR" dirty="0" smtClean="0"/>
          </a:p>
          <a:p>
            <a:pPr>
              <a:spcBef>
                <a:spcPts val="0"/>
              </a:spcBef>
            </a:pPr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/>
              <a:t>A</a:t>
            </a:r>
            <a:r>
              <a:rPr lang="fr-FR" dirty="0" smtClean="0"/>
              <a:t>ppareil </a:t>
            </a:r>
            <a:r>
              <a:rPr lang="fr-FR" dirty="0"/>
              <a:t>permettant de regarder la télévision en </a:t>
            </a:r>
            <a:r>
              <a:rPr lang="fr-FR" dirty="0" smtClean="0"/>
              <a:t>stimulant plusieurs sens.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/>
              <a:t>C</a:t>
            </a:r>
            <a:r>
              <a:rPr lang="fr-FR" dirty="0" smtClean="0"/>
              <a:t>asque </a:t>
            </a:r>
            <a:r>
              <a:rPr lang="fr-FR" dirty="0"/>
              <a:t>équipé de capteurs permettant de simuler une scène telle qu’une balade à moto dans New York par exemple</a:t>
            </a:r>
            <a:r>
              <a:rPr lang="fr-FR" dirty="0" smtClean="0"/>
              <a:t>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Ce</a:t>
            </a:r>
            <a:r>
              <a:rPr lang="fr-FR" dirty="0"/>
              <a:t> concept se rapproche davantage de la réalité virtuelle, mais pose également les bases de la réalité augmentée</a:t>
            </a:r>
            <a:r>
              <a:rPr lang="fr-FR" dirty="0" smtClean="0"/>
              <a:t>.</a:t>
            </a:r>
            <a:endParaRPr lang="en-US" dirty="0"/>
          </a:p>
        </p:txBody>
      </p:sp>
      <p:pic>
        <p:nvPicPr>
          <p:cNvPr id="5" name="Image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943" y="1492370"/>
            <a:ext cx="3829369" cy="518357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1711849" y="6370982"/>
            <a:ext cx="2648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bg1"/>
                </a:solidFill>
              </a:rPr>
              <a:t>4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38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fr-FR" sz="3600" b="0" i="0" dirty="0" smtClean="0">
                <a:solidFill>
                  <a:schemeClr val="bg1"/>
                </a:solidFill>
                <a:latin typeface="Segoe UI Light"/>
                <a:ea typeface="+mj-ea"/>
                <a:cs typeface="+mj-cs"/>
              </a:rPr>
              <a:t/>
            </a:r>
            <a:br>
              <a:rPr lang="fr-FR" sz="3600" b="0" i="0" dirty="0" smtClean="0">
                <a:solidFill>
                  <a:schemeClr val="bg1"/>
                </a:solidFill>
                <a:latin typeface="Segoe UI Light"/>
                <a:ea typeface="+mj-ea"/>
                <a:cs typeface="+mj-cs"/>
              </a:rPr>
            </a:br>
            <a:r>
              <a:rPr lang="fr-FR" dirty="0"/>
              <a:t>« Épée de Damoclès </a:t>
            </a:r>
            <a:r>
              <a:rPr lang="fr-FR" dirty="0" smtClean="0"/>
              <a:t>» par Ivan Sutherland (1968)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37883" y="1208868"/>
            <a:ext cx="6065948" cy="5467081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fr-FR" dirty="0" smtClean="0"/>
          </a:p>
          <a:p>
            <a:pPr>
              <a:spcBef>
                <a:spcPts val="0"/>
              </a:spcBef>
            </a:pPr>
            <a:r>
              <a:rPr lang="fr-FR" dirty="0" smtClean="0"/>
              <a:t/>
            </a:r>
            <a:br>
              <a:rPr lang="fr-FR" dirty="0" smtClean="0"/>
            </a:br>
            <a:endParaRPr lang="fr-FR" dirty="0" smtClean="0"/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/>
              <a:t>P</a:t>
            </a:r>
            <a:r>
              <a:rPr lang="fr-FR" dirty="0" smtClean="0"/>
              <a:t>remier </a:t>
            </a:r>
            <a:r>
              <a:rPr lang="fr-FR" dirty="0"/>
              <a:t>casque HUD à vision transparente réagissant aux mouvements de tête. </a:t>
            </a:r>
            <a:endParaRPr lang="fr-FR" dirty="0" smtClean="0"/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/>
              <a:t>A</a:t>
            </a:r>
            <a:r>
              <a:rPr lang="fr-FR" dirty="0" smtClean="0"/>
              <a:t>ppareil baptisé </a:t>
            </a:r>
            <a:r>
              <a:rPr lang="fr-FR" dirty="0"/>
              <a:t>« Épée de Damoclès </a:t>
            </a:r>
            <a:r>
              <a:rPr lang="fr-FR" dirty="0" smtClean="0"/>
              <a:t>» car il est fixé </a:t>
            </a:r>
            <a:r>
              <a:rPr lang="fr-FR" dirty="0"/>
              <a:t>à un bras articulé accroché au plafond </a:t>
            </a:r>
            <a:r>
              <a:rPr lang="fr-FR" dirty="0" smtClean="0"/>
              <a:t>et </a:t>
            </a:r>
            <a:r>
              <a:rPr lang="fr-FR" dirty="0"/>
              <a:t>se porte directement sur la tête</a:t>
            </a:r>
            <a:r>
              <a:rPr lang="fr-FR" dirty="0" smtClean="0"/>
              <a:t>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Visualisation d’un cube en 3D par l’utilisateur.</a:t>
            </a:r>
          </a:p>
          <a:p>
            <a:pPr>
              <a:spcBef>
                <a:spcPts val="0"/>
              </a:spcBef>
            </a:pPr>
            <a:endParaRPr lang="fr-FR" dirty="0" smtClean="0"/>
          </a:p>
        </p:txBody>
      </p:sp>
      <p:pic>
        <p:nvPicPr>
          <p:cNvPr id="5" name="Image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274759" y="1679687"/>
            <a:ext cx="4189746" cy="484813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1711849" y="6370982"/>
            <a:ext cx="2648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5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066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fr-FR" sz="3600" b="0" i="0" dirty="0" smtClean="0">
                <a:solidFill>
                  <a:schemeClr val="bg1"/>
                </a:solidFill>
                <a:latin typeface="Segoe UI Light"/>
                <a:ea typeface="+mj-ea"/>
                <a:cs typeface="+mj-cs"/>
              </a:rPr>
              <a:t/>
            </a:r>
            <a:br>
              <a:rPr lang="fr-FR" sz="3600" b="0" i="0" dirty="0" smtClean="0">
                <a:solidFill>
                  <a:schemeClr val="bg1"/>
                </a:solidFill>
                <a:latin typeface="Segoe UI Light"/>
                <a:ea typeface="+mj-ea"/>
                <a:cs typeface="+mj-cs"/>
              </a:rPr>
            </a:br>
            <a:r>
              <a:rPr lang="fr-FR" dirty="0"/>
              <a:t>« Épée de Damoclès </a:t>
            </a:r>
            <a:r>
              <a:rPr lang="fr-FR" dirty="0" smtClean="0"/>
              <a:t>» par Ivan Sutherland (1968)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6" name="Ivan Sutherland - Head Mounted Display">
            <a:hlinkClick r:id="" action="ppaction://media"/>
          </p:cNvPr>
          <p:cNvPicPr>
            <a:picLocks noChangeAspect="1"/>
          </p:cNvPicPr>
          <p:nvPr>
            <a:videoFile r:link="rId3"/>
            <p:custDataLst>
              <p:tags r:id="rId4"/>
            </p:custDataLst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15554" y="1772727"/>
            <a:ext cx="5927126" cy="453088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1711849" y="6370982"/>
            <a:ext cx="2648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>
                <a:solidFill>
                  <a:schemeClr val="bg1"/>
                </a:solidFill>
              </a:rPr>
              <a:t>6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802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fr-FR" dirty="0"/>
              <a:t>« </a:t>
            </a:r>
            <a:r>
              <a:rPr lang="fr-FR" dirty="0" err="1"/>
              <a:t>EyeTap</a:t>
            </a:r>
            <a:r>
              <a:rPr lang="fr-FR" dirty="0"/>
              <a:t> » </a:t>
            </a:r>
            <a:r>
              <a:rPr lang="fr-FR" dirty="0" smtClean="0"/>
              <a:t>par Steve </a:t>
            </a:r>
            <a:r>
              <a:rPr lang="fr-FR" dirty="0"/>
              <a:t>Mann (1980)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77498" y="1027718"/>
            <a:ext cx="6065948" cy="293181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fr-FR" dirty="0" smtClean="0"/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Premier </a:t>
            </a:r>
            <a:r>
              <a:rPr lang="fr-FR" dirty="0"/>
              <a:t>véritable casque de réalité </a:t>
            </a:r>
            <a:r>
              <a:rPr lang="fr-FR" dirty="0" smtClean="0"/>
              <a:t>augmentée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/>
              <a:t>C</a:t>
            </a:r>
            <a:r>
              <a:rPr lang="fr-FR" dirty="0" smtClean="0"/>
              <a:t>oncept </a:t>
            </a:r>
            <a:r>
              <a:rPr lang="fr-FR" dirty="0"/>
              <a:t>qui se développera jusqu’à devenir aussi léger qu’une paire de lunettes</a:t>
            </a:r>
            <a:r>
              <a:rPr lang="fr-FR" dirty="0" smtClean="0"/>
              <a:t>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Affiche </a:t>
            </a:r>
            <a:r>
              <a:rPr lang="fr-FR" dirty="0"/>
              <a:t>des informations virtuelles devant les yeux de son </a:t>
            </a:r>
            <a:r>
              <a:rPr lang="fr-FR" dirty="0" smtClean="0"/>
              <a:t>utilisateur</a:t>
            </a:r>
          </a:p>
        </p:txBody>
      </p:sp>
      <p:pic>
        <p:nvPicPr>
          <p:cNvPr id="9" name="Image 8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604434" y="3864637"/>
            <a:ext cx="5839012" cy="2709801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5533" y="1622323"/>
            <a:ext cx="3348996" cy="4556050"/>
          </a:xfrm>
          <a:prstGeom prst="rect">
            <a:avLst/>
          </a:prstGeom>
        </p:spPr>
      </p:pic>
      <p:sp>
        <p:nvSpPr>
          <p:cNvPr id="11" name="ZoneTexte 10"/>
          <p:cNvSpPr txBox="1"/>
          <p:nvPr>
            <p:custDataLst>
              <p:tags r:id="rId5"/>
            </p:custDataLst>
          </p:nvPr>
        </p:nvSpPr>
        <p:spPr>
          <a:xfrm>
            <a:off x="9132401" y="6234024"/>
            <a:ext cx="71526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600" b="1" dirty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fr-FR" sz="1600" b="1" dirty="0" smtClean="0">
                <a:solidFill>
                  <a:prstClr val="white">
                    <a:lumMod val="50000"/>
                  </a:prstClr>
                </a:solidFill>
              </a:rPr>
              <a:t>2012</a:t>
            </a:r>
            <a:endParaRPr lang="fr-FR" b="1" dirty="0"/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11711849" y="6370982"/>
            <a:ext cx="2648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7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68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fr-FR" dirty="0"/>
              <a:t>« </a:t>
            </a:r>
            <a:r>
              <a:rPr lang="fr-FR" dirty="0" err="1"/>
              <a:t>EyeTap</a:t>
            </a:r>
            <a:r>
              <a:rPr lang="fr-FR" dirty="0"/>
              <a:t> » </a:t>
            </a:r>
            <a:r>
              <a:rPr lang="fr-FR" dirty="0" smtClean="0"/>
              <a:t>par Steve </a:t>
            </a:r>
            <a:r>
              <a:rPr lang="fr-FR" dirty="0"/>
              <a:t>Mann (1980)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5" name="EyeTap Digital Eyeglasses Prototype Demo - YouTube.CUT.05'02-05'34">
            <a:hlinkClick r:id="" action="ppaction://media"/>
          </p:cNvPr>
          <p:cNvPicPr>
            <a:picLocks noChangeAspect="1"/>
          </p:cNvPicPr>
          <p:nvPr>
            <a:videoFile r:link="rId3"/>
            <p:custDataLst>
              <p:tags r:id="rId4"/>
            </p:custDataLst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08546" y="1621768"/>
            <a:ext cx="8341142" cy="468845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711848" y="6370982"/>
            <a:ext cx="26480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8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77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fr-FR" dirty="0"/>
              <a:t>« </a:t>
            </a:r>
            <a:r>
              <a:rPr lang="fr-FR" dirty="0" smtClean="0"/>
              <a:t>Google Glass </a:t>
            </a:r>
            <a:r>
              <a:rPr lang="fr-FR" dirty="0"/>
              <a:t>» </a:t>
            </a:r>
            <a:r>
              <a:rPr lang="fr-FR" dirty="0" smtClean="0"/>
              <a:t>par Google (2012)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37883" y="1416676"/>
            <a:ext cx="6065948" cy="5259273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endParaRPr lang="fr-FR" dirty="0" smtClean="0"/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Visiocasque </a:t>
            </a:r>
            <a:r>
              <a:rPr lang="fr-FR" dirty="0"/>
              <a:t>optique </a:t>
            </a:r>
            <a:r>
              <a:rPr lang="fr-FR" dirty="0" smtClean="0"/>
              <a:t>conçut sous </a:t>
            </a:r>
            <a:r>
              <a:rPr lang="fr-FR" dirty="0"/>
              <a:t>la forme d'une paire de lunettes. </a:t>
            </a:r>
            <a:endParaRPr lang="fr-FR" dirty="0" smtClean="0"/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Développé dans le but de </a:t>
            </a:r>
            <a:r>
              <a:rPr lang="fr-FR" dirty="0"/>
              <a:t>produire un ordinateur omniprésent. </a:t>
            </a:r>
            <a:endParaRPr lang="fr-FR" dirty="0" smtClean="0"/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Affiche des </a:t>
            </a:r>
            <a:r>
              <a:rPr lang="fr-FR" dirty="0"/>
              <a:t>informations dans un format mains libres semblable à celui d'un smartphone</a:t>
            </a:r>
            <a:r>
              <a:rPr lang="fr-FR" dirty="0" smtClean="0"/>
              <a:t>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 smtClean="0"/>
              <a:t>Les utilisateurs communiquent avec </a:t>
            </a:r>
            <a:r>
              <a:rPr lang="fr-FR" dirty="0"/>
              <a:t>Internet via des commandes vocales en langage naturel. </a:t>
            </a:r>
            <a:endParaRPr lang="fr-FR" dirty="0" smtClean="0"/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fr-FR" dirty="0"/>
              <a:t>C</a:t>
            </a:r>
            <a:r>
              <a:rPr lang="fr-FR" dirty="0" smtClean="0"/>
              <a:t>ommercialisées </a:t>
            </a:r>
            <a:r>
              <a:rPr lang="fr-FR" dirty="0"/>
              <a:t>en 2013, et retirées du marché l’année suivante.</a:t>
            </a:r>
          </a:p>
          <a:p>
            <a:pPr>
              <a:spcBef>
                <a:spcPts val="0"/>
              </a:spcBef>
            </a:pPr>
            <a:endParaRPr lang="fr-FR" dirty="0" smtClean="0"/>
          </a:p>
        </p:txBody>
      </p:sp>
      <p:pic>
        <p:nvPicPr>
          <p:cNvPr id="5" name="Image 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7293763" y="1728051"/>
            <a:ext cx="4060037" cy="206228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763" y="4193796"/>
            <a:ext cx="4060037" cy="225124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11711848" y="6370982"/>
            <a:ext cx="264803" cy="3049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9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19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fr-FR" dirty="0"/>
              <a:t>« </a:t>
            </a:r>
            <a:r>
              <a:rPr lang="fr-FR" dirty="0" smtClean="0"/>
              <a:t>Google Glass </a:t>
            </a:r>
            <a:r>
              <a:rPr lang="fr-FR" dirty="0"/>
              <a:t>» </a:t>
            </a:r>
            <a:r>
              <a:rPr lang="fr-FR" dirty="0" smtClean="0"/>
              <a:t>par Google (2012)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8" name="_Google Glass_ _ le test en vid_eacute;o.CUT.00'04-02'12">
            <a:hlinkClick r:id="" action="ppaction://media"/>
          </p:cNvPr>
          <p:cNvPicPr>
            <a:picLocks noChangeAspect="1"/>
          </p:cNvPicPr>
          <p:nvPr>
            <a:videoFile r:link="rId3"/>
            <p:custDataLst>
              <p:tags r:id="rId4"/>
            </p:custDataLst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681860" y="1552755"/>
            <a:ext cx="8594514" cy="486529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10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69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198782"/>
            <a:ext cx="10749367" cy="1010085"/>
          </a:xfrm>
        </p:spPr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Concept – Comment fonctionne la RA?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4434" y="1489588"/>
            <a:ext cx="10956161" cy="5298838"/>
          </a:xfrm>
        </p:spPr>
        <p:txBody>
          <a:bodyPr>
            <a:normAutofit fontScale="55000" lnSpcReduction="20000"/>
          </a:bodyPr>
          <a:lstStyle/>
          <a:p>
            <a:pPr>
              <a:spcBef>
                <a:spcPts val="576"/>
              </a:spcBef>
            </a:pPr>
            <a:r>
              <a:rPr lang="fr-FR" sz="3000" dirty="0" smtClean="0">
                <a:cs typeface="Segoe UI" panose="020B0502040204020203" pitchFamily="34" charset="0"/>
              </a:rPr>
              <a:t>Les différentes techniques pour </a:t>
            </a:r>
            <a:r>
              <a:rPr lang="fr-FR" sz="3000" dirty="0" smtClean="0"/>
              <a:t>localiser </a:t>
            </a:r>
            <a:r>
              <a:rPr lang="fr-FR" sz="3000" dirty="0"/>
              <a:t>les éléments virtuels et de les différencier par rapport au monde </a:t>
            </a:r>
            <a:r>
              <a:rPr lang="fr-FR" sz="3000" dirty="0" smtClean="0"/>
              <a:t>réel </a:t>
            </a:r>
            <a:r>
              <a:rPr lang="fr-FR" sz="3000" dirty="0" smtClean="0">
                <a:cs typeface="Segoe UI" panose="020B0502040204020203" pitchFamily="34" charset="0"/>
              </a:rPr>
              <a:t>:</a:t>
            </a:r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Ø"/>
            </a:pPr>
            <a:r>
              <a:rPr lang="fr-FR" sz="2800" b="1" dirty="0"/>
              <a:t>Les coordonnées </a:t>
            </a:r>
            <a:r>
              <a:rPr lang="fr-FR" sz="2800" b="1" dirty="0" smtClean="0"/>
              <a:t>géographiques</a:t>
            </a:r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500" dirty="0" smtClean="0">
                <a:cs typeface="Segoe UI" panose="020B0502040204020203" pitchFamily="34" charset="0"/>
              </a:rPr>
              <a:t>Données GPS </a:t>
            </a:r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600" dirty="0" smtClean="0">
                <a:cs typeface="Segoe UI" panose="020B0502040204020203" pitchFamily="34" charset="0"/>
              </a:rPr>
              <a:t>Données complémentaires précisant la direction de la vision (Exemple : Boussole et accéléromètre pour smartphone)</a:t>
            </a:r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600" dirty="0" smtClean="0">
                <a:cs typeface="Segoe UI" panose="020B0502040204020203" pitchFamily="34" charset="0"/>
              </a:rPr>
              <a:t>Permettre au logiciel de savoir où se trouve l’usager </a:t>
            </a:r>
            <a:r>
              <a:rPr lang="fr-FR" sz="2600" dirty="0">
                <a:cs typeface="Segoe UI" panose="020B0502040204020203" pitchFamily="34" charset="0"/>
              </a:rPr>
              <a:t>et la direction vers laquelle il est tourné</a:t>
            </a:r>
            <a:endParaRPr lang="fr-FR" sz="2400" dirty="0" smtClean="0">
              <a:cs typeface="Segoe UI" panose="020B0502040204020203" pitchFamily="34" charset="0"/>
            </a:endParaRPr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Ø"/>
            </a:pPr>
            <a:r>
              <a:rPr lang="fr-FR" sz="2800" b="1" dirty="0"/>
              <a:t>R</a:t>
            </a:r>
            <a:r>
              <a:rPr lang="fr-FR" sz="2800" b="1" dirty="0" smtClean="0"/>
              <a:t>econnaissance </a:t>
            </a:r>
            <a:r>
              <a:rPr lang="fr-FR" sz="2800" b="1" dirty="0"/>
              <a:t>d'une </a:t>
            </a:r>
            <a:r>
              <a:rPr lang="fr-FR" sz="2800" b="1" dirty="0" smtClean="0"/>
              <a:t>image</a:t>
            </a:r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500" dirty="0"/>
              <a:t>U</a:t>
            </a:r>
            <a:r>
              <a:rPr lang="fr-FR" sz="2500" dirty="0" smtClean="0"/>
              <a:t>tilisation </a:t>
            </a:r>
            <a:r>
              <a:rPr lang="fr-FR" sz="2500" dirty="0"/>
              <a:t>des marqueurs </a:t>
            </a:r>
            <a:r>
              <a:rPr lang="fr-FR" sz="2500" dirty="0" smtClean="0"/>
              <a:t>de couleurs monochromes et dissymétriques dans les débuts (Exemple : QR Code)</a:t>
            </a:r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600" dirty="0" smtClean="0"/>
              <a:t>Reconnaissance de marqueurs images et objets complexes possibles par les ordinateurs et smartphones d’aujourd’hui</a:t>
            </a:r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600" dirty="0"/>
              <a:t>D</a:t>
            </a:r>
            <a:r>
              <a:rPr lang="fr-FR" sz="2600" dirty="0" smtClean="0"/>
              <a:t>éterminer la position de l’utilisateur</a:t>
            </a:r>
          </a:p>
          <a:p>
            <a:pPr lvl="1" indent="0">
              <a:spcBef>
                <a:spcPts val="576"/>
              </a:spcBef>
              <a:buNone/>
            </a:pPr>
            <a:endParaRPr lang="fr-FR" sz="2600" dirty="0" smtClean="0"/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endParaRPr lang="fr-FR" sz="2800" dirty="0" smtClean="0"/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0" indent="0" algn="l" defTabSz="91440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11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121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198782"/>
            <a:ext cx="10749367" cy="1010085"/>
          </a:xfrm>
        </p:spPr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Concept – Comment fonctionne la RA?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12</a:t>
            </a:r>
            <a:endParaRPr lang="fr-FR" sz="1400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286" y="2366648"/>
            <a:ext cx="6072980" cy="3575818"/>
          </a:xfrm>
          <a:prstGeom prst="rect">
            <a:avLst/>
          </a:prstGeom>
        </p:spPr>
      </p:pic>
      <p:sp>
        <p:nvSpPr>
          <p:cNvPr id="10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4434" y="1534139"/>
            <a:ext cx="8360662" cy="656889"/>
          </a:xfrm>
        </p:spPr>
        <p:txBody>
          <a:bodyPr>
            <a:normAutofit fontScale="62500" lnSpcReduction="20000"/>
          </a:bodyPr>
          <a:lstStyle/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3000" dirty="0" smtClean="0">
                <a:cs typeface="Segoe UI" panose="020B0502040204020203" pitchFamily="34" charset="0"/>
              </a:rPr>
              <a:t>SDK permettant d’ajouter de la réalité augmentée :</a:t>
            </a:r>
            <a:endParaRPr lang="fr-FR" sz="2200" dirty="0" smtClean="0"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q"/>
            </a:pPr>
            <a:endParaRPr lang="en-US" dirty="0" smtClean="0"/>
          </a:p>
          <a:p>
            <a:pPr marL="0" indent="0" algn="l" defTabSz="91440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1513" y="2842592"/>
            <a:ext cx="4311375" cy="2425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271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208722"/>
            <a:ext cx="10749367" cy="1000146"/>
          </a:xfrm>
        </p:spPr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Principales utilisations de la réalité augmentée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97957" y="1592826"/>
            <a:ext cx="12256160" cy="4330896"/>
          </a:xfrm>
        </p:spPr>
        <p:txBody>
          <a:bodyPr>
            <a:normAutofit lnSpcReduction="10000"/>
          </a:bodyPr>
          <a:lstStyle/>
          <a:p>
            <a:pPr>
              <a:spcBef>
                <a:spcPts val="576"/>
              </a:spcBef>
            </a:pPr>
            <a:r>
              <a:rPr lang="fr-FR" sz="2800" dirty="0" smtClean="0"/>
              <a:t>Pour la simulation</a:t>
            </a: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Ø"/>
            </a:pPr>
            <a:r>
              <a:rPr lang="fr-FR" sz="2300" dirty="0" smtClean="0"/>
              <a:t>Incorporer </a:t>
            </a:r>
            <a:r>
              <a:rPr lang="fr-FR" sz="2300" dirty="0"/>
              <a:t>un objet totalement virtuel dans le champ de vision de l'utilisateur</a:t>
            </a:r>
            <a:endParaRPr lang="fr-FR" sz="2300" dirty="0" smtClean="0"/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>
                <a:cs typeface="Segoe UI" panose="020B0502040204020203" pitchFamily="34" charset="0"/>
              </a:rPr>
              <a:t>D</a:t>
            </a:r>
            <a:r>
              <a:rPr lang="fr-FR" sz="2100" dirty="0" smtClean="0">
                <a:cs typeface="Segoe UI" panose="020B0502040204020203" pitchFamily="34" charset="0"/>
              </a:rPr>
              <a:t>esign </a:t>
            </a:r>
            <a:r>
              <a:rPr lang="fr-FR" sz="2100" dirty="0">
                <a:cs typeface="Segoe UI" panose="020B0502040204020203" pitchFamily="34" charset="0"/>
              </a:rPr>
              <a:t>et </a:t>
            </a:r>
            <a:r>
              <a:rPr lang="fr-FR" sz="2100" dirty="0" smtClean="0">
                <a:cs typeface="Segoe UI" panose="020B0502040204020203" pitchFamily="34" charset="0"/>
              </a:rPr>
              <a:t>prototypage</a:t>
            </a:r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>
                <a:cs typeface="Segoe UI" panose="020B0502040204020203" pitchFamily="34" charset="0"/>
              </a:rPr>
              <a:t>A</a:t>
            </a:r>
            <a:r>
              <a:rPr lang="fr-FR" sz="2100" dirty="0" smtClean="0">
                <a:cs typeface="Segoe UI" panose="020B0502040204020203" pitchFamily="34" charset="0"/>
              </a:rPr>
              <a:t>pprentissage et pédagogie</a:t>
            </a:r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>
                <a:cs typeface="Segoe UI" panose="020B0502040204020203" pitchFamily="34" charset="0"/>
              </a:rPr>
              <a:t>L</a:t>
            </a:r>
            <a:r>
              <a:rPr lang="fr-FR" sz="2100" dirty="0" smtClean="0">
                <a:cs typeface="Segoe UI" panose="020B0502040204020203" pitchFamily="34" charset="0"/>
              </a:rPr>
              <a:t>oisirs </a:t>
            </a:r>
            <a:r>
              <a:rPr lang="fr-FR" sz="2100" dirty="0">
                <a:cs typeface="Segoe UI" panose="020B0502040204020203" pitchFamily="34" charset="0"/>
              </a:rPr>
              <a:t>et notamment les </a:t>
            </a:r>
            <a:r>
              <a:rPr lang="fr-FR" sz="2100" dirty="0" smtClean="0">
                <a:cs typeface="Segoe UI" panose="020B0502040204020203" pitchFamily="34" charset="0"/>
              </a:rPr>
              <a:t>jeux</a:t>
            </a:r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 smtClean="0">
                <a:cs typeface="Segoe UI" panose="020B0502040204020203" pitchFamily="34" charset="0"/>
              </a:rPr>
              <a:t>Spectacles et animations</a:t>
            </a:r>
            <a:endParaRPr lang="fr-FR" sz="2100" dirty="0"/>
          </a:p>
          <a:p>
            <a:pPr lvl="1" indent="0">
              <a:spcBef>
                <a:spcPts val="576"/>
              </a:spcBef>
              <a:buNone/>
            </a:pPr>
            <a:endParaRPr lang="fr-FR" sz="2600" dirty="0" smtClean="0"/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endParaRPr lang="fr-FR" sz="2800" dirty="0" smtClean="0"/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0" indent="0" algn="l" defTabSz="91440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13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490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208722"/>
            <a:ext cx="10749367" cy="1000146"/>
          </a:xfrm>
        </p:spPr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Exemple : apprentissage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3" name="Project Esper- Mixed Reality Anatomy Learning_2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88701" y="1596575"/>
            <a:ext cx="8399492" cy="472471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14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57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208722"/>
            <a:ext cx="10749367" cy="1000146"/>
          </a:xfrm>
        </p:spPr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Exemple : RA à taille humaine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5" name="National Geographic- Live Augmented Reality - Digital Buzz Blog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52551" y="1828801"/>
            <a:ext cx="7653131" cy="4304886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15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8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208722"/>
            <a:ext cx="10749367" cy="100014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fr-FR" dirty="0" smtClean="0">
                <a:latin typeface="Segoe UI Light"/>
              </a:rPr>
              <a:t>Exemple </a:t>
            </a:r>
            <a:r>
              <a:rPr lang="fr-FR" dirty="0"/>
              <a:t>: </a:t>
            </a:r>
            <a:r>
              <a:rPr lang="fr-FR" dirty="0" smtClean="0"/>
              <a:t>Hado, le </a:t>
            </a:r>
            <a:r>
              <a:rPr lang="fr-FR" dirty="0" smtClean="0">
                <a:latin typeface="Segoe UI Light"/>
              </a:rPr>
              <a:t>premier sport en RA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16</a:t>
            </a:r>
            <a:endParaRPr lang="fr-FR" sz="1400" dirty="0">
              <a:solidFill>
                <a:schemeClr val="bg1"/>
              </a:solidFill>
            </a:endParaRPr>
          </a:p>
        </p:txBody>
      </p:sp>
      <p:pic>
        <p:nvPicPr>
          <p:cNvPr id="8" name="HOW TO PLAY HADO - YouTube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87508" y="1598957"/>
            <a:ext cx="8183217" cy="4603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313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208722"/>
            <a:ext cx="10749367" cy="1000146"/>
          </a:xfrm>
        </p:spPr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Exemple : promotion d’un film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17</a:t>
            </a:r>
            <a:endParaRPr lang="fr-FR" sz="1400" dirty="0">
              <a:solidFill>
                <a:schemeClr val="bg1"/>
              </a:solidFill>
            </a:endParaRPr>
          </a:p>
        </p:txBody>
      </p:sp>
      <p:pic>
        <p:nvPicPr>
          <p:cNvPr id="3" name="JCDecaux Innovate France - Pourquoi j’ai pas mangé mon père - Avril 2015 - YouTube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848303" y="1574730"/>
            <a:ext cx="8261628" cy="4647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9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208722"/>
            <a:ext cx="10749367" cy="1000146"/>
          </a:xfrm>
        </p:spPr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Exemple : hologramme de Mélenchon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3" name="Jean-Luc Mélenchon se dédouble en hologramme à Paris - YouTube.CUT.00'00-00'49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878495" y="1585290"/>
            <a:ext cx="8348870" cy="469623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18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59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Principales utilisations de la réalité augmentée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96727" y="1572950"/>
            <a:ext cx="11164779" cy="4609189"/>
          </a:xfrm>
        </p:spPr>
        <p:txBody>
          <a:bodyPr>
            <a:normAutofit/>
          </a:bodyPr>
          <a:lstStyle/>
          <a:p>
            <a:pPr>
              <a:spcBef>
                <a:spcPts val="576"/>
              </a:spcBef>
            </a:pPr>
            <a:r>
              <a:rPr lang="fr-FR" sz="2800" dirty="0" smtClean="0"/>
              <a:t>Pour le guidage</a:t>
            </a: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Ø"/>
            </a:pPr>
            <a:r>
              <a:rPr lang="fr-FR" sz="2300" dirty="0" smtClean="0"/>
              <a:t>Guider </a:t>
            </a:r>
            <a:r>
              <a:rPr lang="fr-FR" sz="2300" dirty="0"/>
              <a:t>les utilisateurs tout du long d'un processus</a:t>
            </a:r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/>
              <a:t>Navigation : logistique, tourisme</a:t>
            </a:r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/>
              <a:t>Assemblage</a:t>
            </a:r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/>
              <a:t>Maintenance	</a:t>
            </a:r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/>
              <a:t>Soins médicaux</a:t>
            </a:r>
          </a:p>
          <a:p>
            <a:pPr lvl="1" indent="0">
              <a:spcBef>
                <a:spcPts val="576"/>
              </a:spcBef>
              <a:buNone/>
            </a:pPr>
            <a:endParaRPr lang="fr-FR" sz="2600" dirty="0" smtClean="0"/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endParaRPr lang="fr-FR" sz="2800" dirty="0" smtClean="0"/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0" indent="0" algn="l" defTabSz="91440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19</a:t>
            </a:r>
            <a:endParaRPr lang="fr-FR" sz="14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44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208722"/>
            <a:ext cx="10749367" cy="1000146"/>
          </a:xfrm>
        </p:spPr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Exemple : soins médicaux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3" name="Une première mondiale - un chirurgien français opère avec des lunettes de réalité augmentée - YouTube">
            <a:hlinkClick r:id="" action="ppaction://media"/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47192" y="1524414"/>
            <a:ext cx="8421757" cy="473723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20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78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Principales utilisations de la réalité augmentée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96727" y="1592828"/>
            <a:ext cx="11164779" cy="4370650"/>
          </a:xfrm>
        </p:spPr>
        <p:txBody>
          <a:bodyPr>
            <a:normAutofit/>
          </a:bodyPr>
          <a:lstStyle/>
          <a:p>
            <a:pPr>
              <a:spcBef>
                <a:spcPts val="576"/>
              </a:spcBef>
            </a:pPr>
            <a:r>
              <a:rPr lang="fr-FR" sz="2800" dirty="0" smtClean="0"/>
              <a:t>Pour la contextualisation</a:t>
            </a:r>
          </a:p>
          <a:p>
            <a:pPr marL="342900" indent="-342900">
              <a:spcBef>
                <a:spcPts val="576"/>
              </a:spcBef>
              <a:buFont typeface="Wingdings" panose="05000000000000000000" pitchFamily="2" charset="2"/>
              <a:buChar char="Ø"/>
            </a:pPr>
            <a:r>
              <a:rPr lang="fr-FR" sz="2300" dirty="0" smtClean="0"/>
              <a:t>Permettre une meilleure interaction avec l’environnement de l’utilisateur</a:t>
            </a:r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 smtClean="0"/>
              <a:t>Guide touristique</a:t>
            </a:r>
            <a:endParaRPr lang="fr-FR" sz="2100" dirty="0"/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 smtClean="0"/>
              <a:t>Notes contextuelles</a:t>
            </a:r>
            <a:endParaRPr lang="fr-FR" sz="2100" dirty="0"/>
          </a:p>
          <a:p>
            <a:pPr marL="1600200" lvl="2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100" dirty="0" smtClean="0"/>
              <a:t>Informations environnementales</a:t>
            </a:r>
            <a:r>
              <a:rPr lang="fr-FR" sz="2100" dirty="0"/>
              <a:t>	</a:t>
            </a:r>
            <a:endParaRPr lang="fr-FR" sz="2600" dirty="0" smtClean="0"/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endParaRPr lang="fr-FR" sz="2800" dirty="0" smtClean="0"/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0" indent="0" algn="l" defTabSz="91440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21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4375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208722"/>
            <a:ext cx="10749367" cy="100014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fr-FR" dirty="0" smtClean="0">
                <a:latin typeface="Segoe UI Light"/>
              </a:rPr>
              <a:t>Exemple : militaire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22</a:t>
            </a:r>
            <a:endParaRPr lang="fr-FR" sz="1400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356" y="1515204"/>
            <a:ext cx="8895522" cy="5003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505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208722"/>
            <a:ext cx="10749367" cy="100014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fr-FR" dirty="0" smtClean="0">
                <a:latin typeface="Segoe UI Light"/>
              </a:rPr>
              <a:t>Exemple : </a:t>
            </a:r>
            <a:r>
              <a:rPr lang="fr-FR" dirty="0" smtClean="0"/>
              <a:t>informations </a:t>
            </a:r>
            <a:r>
              <a:rPr lang="fr-FR" dirty="0"/>
              <a:t>environnementales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380" y="1593008"/>
            <a:ext cx="8341829" cy="499083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23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490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4434" y="208722"/>
            <a:ext cx="10749367" cy="1000146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fr-FR" dirty="0" smtClean="0">
                <a:latin typeface="Segoe UI Light"/>
              </a:rPr>
              <a:t>Exemple : </a:t>
            </a:r>
            <a:r>
              <a:rPr lang="fr-FR" dirty="0" smtClean="0"/>
              <a:t>criminalité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24</a:t>
            </a:r>
            <a:endParaRPr lang="fr-FR" sz="1400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8935" y="1630017"/>
            <a:ext cx="7609647" cy="4870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63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 algn="l" defTabSz="914400">
              <a:spcBef>
                <a:spcPts val="0"/>
              </a:spcBef>
              <a:buNone/>
            </a:pPr>
            <a:r>
              <a:rPr lang="fr-FR" dirty="0" smtClean="0">
                <a:latin typeface="Segoe UI Light"/>
              </a:rPr>
              <a:t>Limite de la réalité augmentée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sp>
        <p:nvSpPr>
          <p:cNvPr id="3" name="Espace réservé de contenu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436483" y="2109410"/>
            <a:ext cx="11164779" cy="3716843"/>
          </a:xfrm>
        </p:spPr>
        <p:txBody>
          <a:bodyPr>
            <a:normAutofit fontScale="62500" lnSpcReduction="20000"/>
          </a:bodyPr>
          <a:lstStyle/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800" dirty="0" smtClean="0"/>
              <a:t>GPS</a:t>
            </a:r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800" dirty="0" smtClean="0"/>
              <a:t>Interface homme-machine</a:t>
            </a:r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800" dirty="0" smtClean="0"/>
              <a:t>Surinformation</a:t>
            </a:r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800" dirty="0" smtClean="0"/>
              <a:t>Climat</a:t>
            </a:r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800" dirty="0" smtClean="0"/>
              <a:t>Sécurité</a:t>
            </a:r>
            <a:endParaRPr lang="fr-FR" sz="2800" dirty="0"/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r>
              <a:rPr lang="fr-FR" sz="2800" dirty="0"/>
              <a:t>Confidentialité</a:t>
            </a:r>
          </a:p>
          <a:p>
            <a:pPr marL="457200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endParaRPr lang="fr-FR" sz="2800" dirty="0" smtClean="0"/>
          </a:p>
          <a:p>
            <a:pPr marL="1143000" lvl="1" indent="-457200">
              <a:spcBef>
                <a:spcPts val="576"/>
              </a:spcBef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marL="0" indent="0" algn="l" defTabSz="914400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/>
          </a:p>
        </p:txBody>
      </p:sp>
      <p:pic>
        <p:nvPicPr>
          <p:cNvPr id="4" name="Image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745" y="2109410"/>
            <a:ext cx="6291469" cy="358001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25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290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pPr>
              <a:spcBef>
                <a:spcPts val="0"/>
              </a:spcBef>
            </a:pPr>
            <a:r>
              <a:rPr lang="fr-FR" dirty="0"/>
              <a:t>Avenir prometteur pour la RA</a:t>
            </a:r>
            <a:endParaRPr lang="fr-FR" sz="3600" b="0" i="0" dirty="0">
              <a:solidFill>
                <a:schemeClr val="bg1"/>
              </a:solidFill>
              <a:latin typeface="Segoe UI Light"/>
              <a:ea typeface="+mj-ea"/>
              <a:cs typeface="+mj-cs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480" y="1470991"/>
            <a:ext cx="6930889" cy="519816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42016" y="6321287"/>
            <a:ext cx="408928" cy="395296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11652214" y="6370982"/>
            <a:ext cx="48015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>
                <a:solidFill>
                  <a:schemeClr val="bg1"/>
                </a:solidFill>
              </a:rPr>
              <a:t>26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53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927416" y="2092172"/>
            <a:ext cx="10471355" cy="2187575"/>
          </a:xfrm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/>
          <a:lstStyle/>
          <a:p>
            <a:pPr algn="ctr" defTabSz="914400">
              <a:spcBef>
                <a:spcPts val="0"/>
              </a:spcBef>
              <a:buNone/>
            </a:pPr>
            <a:r>
              <a:rPr lang="en-US" sz="4800" b="0" i="0" dirty="0" smtClean="0">
                <a:solidFill>
                  <a:srgbClr val="D24726"/>
                </a:solidFill>
                <a:latin typeface="Segoe UI Light"/>
                <a:ea typeface="+mj-ea"/>
                <a:cs typeface="+mj-cs"/>
              </a:rPr>
              <a:t>Merci </a:t>
            </a:r>
            <a:r>
              <a:rPr lang="en-US" sz="4800" dirty="0" smtClean="0">
                <a:solidFill>
                  <a:srgbClr val="D24726"/>
                </a:solidFill>
                <a:latin typeface="Segoe UI Light"/>
              </a:rPr>
              <a:t>de </a:t>
            </a:r>
            <a:r>
              <a:rPr lang="fr-FR" sz="4800" b="0" i="0" dirty="0" smtClean="0">
                <a:solidFill>
                  <a:srgbClr val="D24726"/>
                </a:solidFill>
                <a:latin typeface="Segoe UI Light"/>
                <a:ea typeface="+mj-ea"/>
                <a:cs typeface="+mj-cs"/>
              </a:rPr>
              <a:t>votre</a:t>
            </a:r>
            <a:r>
              <a:rPr lang="en-US" sz="4800" b="0" i="0" dirty="0" smtClean="0">
                <a:solidFill>
                  <a:srgbClr val="D24726"/>
                </a:solidFill>
                <a:latin typeface="Segoe UI Light"/>
                <a:ea typeface="+mj-ea"/>
                <a:cs typeface="+mj-cs"/>
              </a:rPr>
              <a:t> attention !</a:t>
            </a:r>
            <a:endParaRPr lang="en-US" sz="4800" b="0" i="0" dirty="0">
              <a:solidFill>
                <a:srgbClr val="D24726"/>
              </a:solidFill>
              <a:latin typeface="Segoe UI Ligh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1750212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4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2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3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heme/theme1.xml><?xml version="1.0" encoding="utf-8"?>
<a:theme xmlns:a="http://schemas.openxmlformats.org/drawingml/2006/main" name="Welcome to PowerPoint_TP10292394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Segoe UI">
      <a:majorFont>
        <a:latin typeface="Segoe UI Light"/>
        <a:ea typeface=""/>
        <a:cs typeface=""/>
      </a:majorFont>
      <a:minorFont>
        <a:latin typeface="Segoe U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ésentation1" id="{F32F9D54-2448-4C7F-9FAB-AABF5A5809E8}" vid="{ED01AA91-E390-4F90-ADFB-1D54080CC45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D8DBC0A1-66E1-4B9D-88C2-9B3A32A2147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Bienvenue dans PowerPoint</Template>
  <TotalTime>0</TotalTime>
  <Words>577</Words>
  <Application>Microsoft Office PowerPoint</Application>
  <PresentationFormat>Grand écran</PresentationFormat>
  <Paragraphs>161</Paragraphs>
  <Slides>28</Slides>
  <Notes>20</Notes>
  <HiddenSlides>0</HiddenSlides>
  <MMClips>9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4" baseType="lpstr">
      <vt:lpstr>Arial</vt:lpstr>
      <vt:lpstr>Calibri</vt:lpstr>
      <vt:lpstr>Segoe UI</vt:lpstr>
      <vt:lpstr>Segoe UI Light</vt:lpstr>
      <vt:lpstr>Wingdings</vt:lpstr>
      <vt:lpstr>Welcome to PowerPoint_TP102923943</vt:lpstr>
      <vt:lpstr>Réalité Augmentée</vt:lpstr>
      <vt:lpstr>Plan</vt:lpstr>
      <vt:lpstr>Définition – Qu’est-ce que la RA?</vt:lpstr>
      <vt:lpstr>L’histoire de la réalité augmentée</vt:lpstr>
      <vt:lpstr> « Sensorama » par Morton Heilig (1962) </vt:lpstr>
      <vt:lpstr> « Épée de Damoclès » par Ivan Sutherland (1968)</vt:lpstr>
      <vt:lpstr> « Épée de Damoclès » par Ivan Sutherland (1968)</vt:lpstr>
      <vt:lpstr>« EyeTap » par Steve Mann (1980)</vt:lpstr>
      <vt:lpstr>« EyeTap » par Steve Mann (1980)</vt:lpstr>
      <vt:lpstr>« Google Glass » par Google (2012)</vt:lpstr>
      <vt:lpstr>« Google Glass » par Google (2012)</vt:lpstr>
      <vt:lpstr>Concept – Comment fonctionne la RA?</vt:lpstr>
      <vt:lpstr>Concept – Comment fonctionne la RA?</vt:lpstr>
      <vt:lpstr>Principales utilisations de la réalité augmentée</vt:lpstr>
      <vt:lpstr>Exemple : apprentissage</vt:lpstr>
      <vt:lpstr>Exemple : RA à taille humaine</vt:lpstr>
      <vt:lpstr>Exemple : Hado, le premier sport en RA</vt:lpstr>
      <vt:lpstr>Exemple : promotion d’un film</vt:lpstr>
      <vt:lpstr>Exemple : hologramme de Mélenchon</vt:lpstr>
      <vt:lpstr>Principales utilisations de la réalité augmentée</vt:lpstr>
      <vt:lpstr>Exemple : soins médicaux</vt:lpstr>
      <vt:lpstr>Principales utilisations de la réalité augmentée</vt:lpstr>
      <vt:lpstr>Exemple : militaire</vt:lpstr>
      <vt:lpstr>Exemple : informations environnementales</vt:lpstr>
      <vt:lpstr>Exemple : criminalité</vt:lpstr>
      <vt:lpstr>Limite de la réalité augmentée</vt:lpstr>
      <vt:lpstr>Avenir prometteur pour la RA</vt:lpstr>
      <vt:lpstr>Merci de votre attention !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2018-02-09T14:50:02Z</dcterms:created>
  <dcterms:modified xsi:type="dcterms:W3CDTF">2018-03-05T18:23:25Z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TC029239449991</vt:lpwstr>
  </property>
</Properties>
</file>