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9"/>
  </p:notesMasterIdLst>
  <p:handoutMasterIdLst>
    <p:handoutMasterId r:id="rId20"/>
  </p:handoutMasterIdLst>
  <p:sldIdLst>
    <p:sldId id="256" r:id="rId3"/>
    <p:sldId id="270" r:id="rId4"/>
    <p:sldId id="275" r:id="rId5"/>
    <p:sldId id="281" r:id="rId6"/>
    <p:sldId id="287" r:id="rId7"/>
    <p:sldId id="290" r:id="rId8"/>
    <p:sldId id="291" r:id="rId9"/>
    <p:sldId id="292" r:id="rId10"/>
    <p:sldId id="293" r:id="rId11"/>
    <p:sldId id="294" r:id="rId12"/>
    <p:sldId id="295" r:id="rId13"/>
    <p:sldId id="288" r:id="rId14"/>
    <p:sldId id="296" r:id="rId15"/>
    <p:sldId id="286" r:id="rId16"/>
    <p:sldId id="280" r:id="rId17"/>
    <p:sldId id="289" r:id="rId18"/>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orient="horz" pos="3888">
          <p15:clr>
            <a:srgbClr val="A4A3A4"/>
          </p15:clr>
        </p15:guide>
        <p15:guide id="3" orient="horz" pos="432">
          <p15:clr>
            <a:srgbClr val="A4A3A4"/>
          </p15:clr>
        </p15:guide>
        <p15:guide id="4" orient="horz" pos="3072">
          <p15:clr>
            <a:srgbClr val="A4A3A4"/>
          </p15:clr>
        </p15:guide>
        <p15:guide id="5" orient="horz" pos="3408">
          <p15:clr>
            <a:srgbClr val="A4A3A4"/>
          </p15:clr>
        </p15:guide>
        <p15:guide id="6" pos="3839">
          <p15:clr>
            <a:srgbClr val="A4A3A4"/>
          </p15:clr>
        </p15:guide>
        <p15:guide id="7" pos="383">
          <p15:clr>
            <a:srgbClr val="A4A3A4"/>
          </p15:clr>
        </p15:guide>
        <p15:guide id="8" pos="7295">
          <p15:clr>
            <a:srgbClr val="A4A3A4"/>
          </p15:clr>
        </p15:guide>
        <p15:guide id="9" pos="815">
          <p15:clr>
            <a:srgbClr val="A4A3A4"/>
          </p15:clr>
        </p15:guide>
        <p15:guide id="10" pos="2879">
          <p15:clr>
            <a:srgbClr val="A4A3A4"/>
          </p15:clr>
        </p15:guide>
        <p15:guide id="11" pos="3071">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17" autoAdjust="0"/>
    <p:restoredTop sz="84409" autoAdjust="0"/>
  </p:normalViewPr>
  <p:slideViewPr>
    <p:cSldViewPr>
      <p:cViewPr varScale="1">
        <p:scale>
          <a:sx n="61" d="100"/>
          <a:sy n="61" d="100"/>
        </p:scale>
        <p:origin x="-1098" y="-84"/>
      </p:cViewPr>
      <p:guideLst>
        <p:guide orient="horz" pos="2160"/>
        <p:guide orient="horz" pos="3888"/>
        <p:guide orient="horz" pos="432"/>
        <p:guide orient="horz" pos="3072"/>
        <p:guide orient="horz" pos="3408"/>
        <p:guide pos="3839"/>
        <p:guide pos="383"/>
        <p:guide pos="7295"/>
        <p:guide pos="815"/>
        <p:guide pos="2879"/>
        <p:guide pos="3071"/>
      </p:guideLst>
    </p:cSldViewPr>
  </p:slideViewPr>
  <p:notesTextViewPr>
    <p:cViewPr>
      <p:scale>
        <a:sx n="1" d="1"/>
        <a:sy n="1" d="1"/>
      </p:scale>
      <p:origin x="0" y="0"/>
    </p:cViewPr>
  </p:notesTextViewPr>
  <p:notesViewPr>
    <p:cSldViewPr showGuides="1">
      <p:cViewPr varScale="1">
        <p:scale>
          <a:sx n="84" d="100"/>
          <a:sy n="84" d="100"/>
        </p:scale>
        <p:origin x="1002" y="6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C8CEC3D-96F7-401F-9673-3EE7F75C9C5B}" type="datetimeFigureOut">
              <a:rPr/>
              <a:pPr/>
              <a:t>11/23/2011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98ED8CD-4E4C-49AC-BDC6-2963BA49E54F}" type="slidenum">
              <a:rPr/>
              <a:pPr/>
              <a:t>‹N°›</a:t>
            </a:fld>
            <a:endParaRPr/>
          </a:p>
        </p:txBody>
      </p:sp>
    </p:spTree>
    <p:extLst>
      <p:ext uri="{BB962C8B-B14F-4D97-AF65-F5344CB8AC3E}">
        <p14:creationId xmlns="" xmlns:p14="http://schemas.microsoft.com/office/powerpoint/2010/main" val="343417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32BCF4-D26D-4DAF-9F57-FE1E61FE7935}" type="datetimeFigureOut">
              <a:rPr/>
              <a:pPr/>
              <a:t>11/23/2011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FB91549-43BF-425A-AF25-75262019208C}" type="slidenum">
              <a:rPr/>
              <a:pPr/>
              <a:t>‹N°›</a:t>
            </a:fld>
            <a:endParaRPr/>
          </a:p>
        </p:txBody>
      </p:sp>
    </p:spTree>
    <p:extLst>
      <p:ext uri="{BB962C8B-B14F-4D97-AF65-F5344CB8AC3E}">
        <p14:creationId xmlns="" xmlns:p14="http://schemas.microsoft.com/office/powerpoint/2010/main" val="4239286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2</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mtClean="0"/>
              <a:t>Humains</a:t>
            </a:r>
            <a:r>
              <a:rPr lang="fr-FR" baseline="0" smtClean="0"/>
              <a:t> : les 5 </a:t>
            </a:r>
            <a:r>
              <a:rPr lang="fr-FR" baseline="0" dirty="0" smtClean="0"/>
              <a:t>sens</a:t>
            </a:r>
          </a:p>
          <a:p>
            <a:r>
              <a:rPr lang="fr-FR" baseline="0" dirty="0" smtClean="0"/>
              <a:t>Machines : entrées sorties (sonores, visuelles, </a:t>
            </a:r>
            <a:r>
              <a:rPr lang="fr-FR" baseline="0" dirty="0" err="1" smtClean="0"/>
              <a:t>etc</a:t>
            </a:r>
            <a:r>
              <a:rPr lang="fr-FR" baseline="0" dirty="0" smtClean="0"/>
              <a:t>)</a:t>
            </a:r>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3</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du latin </a:t>
            </a:r>
            <a:r>
              <a:rPr lang="fr-FR" i="1" dirty="0" err="1" smtClean="0"/>
              <a:t>domus</a:t>
            </a:r>
            <a:r>
              <a:rPr lang="fr-FR" dirty="0" smtClean="0"/>
              <a:t>, maison, et informatique</a:t>
            </a:r>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4</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sz="1200" dirty="0" smtClean="0"/>
              <a:t>Le marché de la domotique au début des années 80 a été un véritable fiasco, puisque d'après certains spécialistes, cette innovation a commencé beaucoup trop tôt, et le consommateur n'a pas été réceptif</a:t>
            </a:r>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5</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6</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7</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Cela fait maintenant plus de 20 ans que la domotique innove sur le marché. Mais c'est seulement depuis les années 2000 que la domotique semble être plus intéressante, car certains travaillent sur une maison intelligente et qui pourrait éventuellement faire naître de nouvelles technologies qui pourraient attirer d'avantage le consommateur.</a:t>
            </a:r>
            <a:endParaRPr lang="fr-FR" dirty="0" smtClean="0"/>
          </a:p>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8</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Pour résumer cette étude on peut schématiquement dire que la maison connectée en 2014 en France a su séduire les jeunes tout en ne sachant pas encore comment rassurer les seniors. Cela peut paraître paradoxal vu que la domotique est souvent présentée en tant que solution permettant de faciliter le maintien à domicile des personnes âgées.</a:t>
            </a:r>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9</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Cela étant, de nombreux Français voient dans la maison connectée une réelle opportunité pour faire des économies d’énergie: près d’un tiers des propriétaires en sont convaincus. Ce chiffre monte à 66% chez les moins de 40 ans. Cette population au budget peut être plus serré convaincus que la domotique peut les aider à réduire leurs dépenses d’énergie et/ou à faire des efforts pour la planète.</a:t>
            </a:r>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10</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11</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12</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FB91549-43BF-425A-AF25-75262019208C}" type="slidenum">
              <a:rPr lang="fr-FR" smtClean="0"/>
              <a:pPr/>
              <a:t>13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 xmlns:a14="http://schemas.microsoft.com/office/drawing/2010/main" val="0"/>
              </a:ext>
            </a:extLst>
          </a:blip>
          <a:srcRect/>
          <a:stretch/>
        </p:blipFill>
        <p:spPr>
          <a:xfrm>
            <a:off x="4873625" y="0"/>
            <a:ext cx="7315200" cy="6858001"/>
          </a:xfrm>
          <a:prstGeom prst="rect">
            <a:avLst/>
          </a:prstGeom>
        </p:spPr>
      </p:pic>
      <p:sp>
        <p:nvSpPr>
          <p:cNvPr id="2" name="Title 1"/>
          <p:cNvSpPr>
            <a:spLocks noGrp="1"/>
          </p:cNvSpPr>
          <p:nvPr>
            <p:ph type="ctrTitle"/>
          </p:nvPr>
        </p:nvSpPr>
        <p:spPr>
          <a:xfrm>
            <a:off x="608013" y="685801"/>
            <a:ext cx="3962400" cy="4724399"/>
          </a:xfrm>
        </p:spPr>
        <p:txBody>
          <a:bodyPr>
            <a:normAutofit/>
          </a:bodyPr>
          <a:lstStyle>
            <a:lvl1pPr>
              <a:defRPr sz="4800"/>
            </a:lvl1pPr>
          </a:lstStyle>
          <a:p>
            <a:r>
              <a:rPr lang="fr-FR" smtClean="0"/>
              <a:t>Cliquez pour modifier le style du titre</a:t>
            </a:r>
            <a:endParaRPr/>
          </a:p>
        </p:txBody>
      </p:sp>
      <p:sp>
        <p:nvSpPr>
          <p:cNvPr id="3" name="Subtitle 2"/>
          <p:cNvSpPr>
            <a:spLocks noGrp="1"/>
          </p:cNvSpPr>
          <p:nvPr>
            <p:ph type="subTitle" idx="1"/>
          </p:nvPr>
        </p:nvSpPr>
        <p:spPr>
          <a:xfrm>
            <a:off x="608013" y="5410200"/>
            <a:ext cx="3962400" cy="762000"/>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a:p>
        </p:txBody>
      </p:sp>
      <p:sp>
        <p:nvSpPr>
          <p:cNvPr id="8" name="Date Placeholder 7"/>
          <p:cNvSpPr>
            <a:spLocks noGrp="1"/>
          </p:cNvSpPr>
          <p:nvPr>
            <p:ph type="dt" sz="half" idx="10"/>
          </p:nvPr>
        </p:nvSpPr>
        <p:spPr/>
        <p:txBody>
          <a:bodyPr/>
          <a:lstStyle/>
          <a:p>
            <a:fld id="{81C93FC7-9D1A-468B-98DB-D1E8D74418D9}" type="datetimeFigureOut">
              <a:rPr/>
              <a:pPr/>
              <a:t>11/23/2011</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27348395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10"/>
          </p:nvPr>
        </p:nvSpPr>
        <p:spPr/>
        <p:txBody>
          <a:bodyPr/>
          <a:lstStyle/>
          <a:p>
            <a:fld id="{81C93FC7-9D1A-468B-98DB-D1E8D74418D9}" type="datetimeFigureOut">
              <a:rPr/>
              <a:pPr/>
              <a:t>11/23/2011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313786258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08013" y="2590800"/>
            <a:ext cx="8229599" cy="2819400"/>
          </a:xfrm>
        </p:spPr>
        <p:txBody>
          <a:bodyPr anchor="b">
            <a:normAutofit/>
          </a:bodyPr>
          <a:lstStyle>
            <a:lvl1pPr algn="l">
              <a:defRPr sz="4800" b="0" cap="none" baseline="0"/>
            </a:lvl1pPr>
          </a:lstStyle>
          <a:p>
            <a:r>
              <a:rPr lang="fr-FR" smtClean="0"/>
              <a:t>Cliquez pour modifier le style du titre</a:t>
            </a:r>
            <a:endParaRPr/>
          </a:p>
        </p:txBody>
      </p:sp>
      <p:sp>
        <p:nvSpPr>
          <p:cNvPr id="3" name="Text Placeholder 2"/>
          <p:cNvSpPr>
            <a:spLocks noGrp="1"/>
          </p:cNvSpPr>
          <p:nvPr>
            <p:ph type="body" idx="1"/>
          </p:nvPr>
        </p:nvSpPr>
        <p:spPr>
          <a:xfrm>
            <a:off x="606425" y="5410200"/>
            <a:ext cx="8231187" cy="762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7" name="Date Placeholder 6"/>
          <p:cNvSpPr>
            <a:spLocks noGrp="1"/>
          </p:cNvSpPr>
          <p:nvPr>
            <p:ph type="dt" sz="half" idx="10"/>
          </p:nvPr>
        </p:nvSpPr>
        <p:spPr/>
        <p:txBody>
          <a:bodyPr/>
          <a:lstStyle/>
          <a:p>
            <a:fld id="{81C93FC7-9D1A-468B-98DB-D1E8D74418D9}" type="datetimeFigureOut">
              <a:rPr/>
              <a:pPr/>
              <a:t>11/23/2011</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32251135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a:p>
        </p:txBody>
      </p:sp>
      <p:sp>
        <p:nvSpPr>
          <p:cNvPr id="3" name="Content Placeholder 2"/>
          <p:cNvSpPr>
            <a:spLocks noGrp="1"/>
          </p:cNvSpPr>
          <p:nvPr>
            <p:ph sz="half" idx="1"/>
          </p:nvPr>
        </p:nvSpPr>
        <p:spPr>
          <a:xfrm>
            <a:off x="1293813" y="685800"/>
            <a:ext cx="50292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Content Placeholder 3"/>
          <p:cNvSpPr>
            <a:spLocks noGrp="1"/>
          </p:cNvSpPr>
          <p:nvPr>
            <p:ph sz="half" idx="2"/>
          </p:nvPr>
        </p:nvSpPr>
        <p:spPr>
          <a:xfrm>
            <a:off x="6551614" y="685800"/>
            <a:ext cx="5029199"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5" name="Date Placeholder 4"/>
          <p:cNvSpPr>
            <a:spLocks noGrp="1"/>
          </p:cNvSpPr>
          <p:nvPr>
            <p:ph type="dt" sz="half" idx="10"/>
          </p:nvPr>
        </p:nvSpPr>
        <p:spPr/>
        <p:txBody>
          <a:bodyPr/>
          <a:lstStyle/>
          <a:p>
            <a:fld id="{81C93FC7-9D1A-468B-98DB-D1E8D74418D9}" type="datetimeFigureOut">
              <a:rPr/>
              <a:pPr/>
              <a:t>11/23/2011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389701353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09441" y="5105400"/>
            <a:ext cx="10971372" cy="1066800"/>
          </a:xfrm>
        </p:spPr>
        <p:txBody>
          <a:bodyPr/>
          <a:lstStyle>
            <a:lvl1pPr>
              <a:defRPr/>
            </a:lvl1pPr>
          </a:lstStyle>
          <a:p>
            <a:r>
              <a:rPr lang="fr-FR" smtClean="0"/>
              <a:t>Cliquez pour modifier le style du titre</a:t>
            </a:r>
            <a:endParaRPr/>
          </a:p>
        </p:txBody>
      </p:sp>
      <p:sp>
        <p:nvSpPr>
          <p:cNvPr id="3" name="Text Placeholder 2"/>
          <p:cNvSpPr>
            <a:spLocks noGrp="1"/>
          </p:cNvSpPr>
          <p:nvPr>
            <p:ph type="body" idx="1"/>
          </p:nvPr>
        </p:nvSpPr>
        <p:spPr>
          <a:xfrm>
            <a:off x="1293664" y="685800"/>
            <a:ext cx="5029200" cy="990600"/>
          </a:xfrm>
        </p:spPr>
        <p:txBody>
          <a:bodyPr anchor="ctr">
            <a:normAutofit/>
          </a:bodyPr>
          <a:lstStyle>
            <a:lvl1pPr marL="0" indent="0">
              <a:spcBef>
                <a:spcPts val="0"/>
              </a:spcBef>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Content Placeholder 3"/>
          <p:cNvSpPr>
            <a:spLocks noGrp="1"/>
          </p:cNvSpPr>
          <p:nvPr>
            <p:ph sz="half" idx="2"/>
          </p:nvPr>
        </p:nvSpPr>
        <p:spPr>
          <a:xfrm>
            <a:off x="1293664" y="1676400"/>
            <a:ext cx="502920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5" name="Text Placeholder 4"/>
          <p:cNvSpPr>
            <a:spLocks noGrp="1"/>
          </p:cNvSpPr>
          <p:nvPr>
            <p:ph type="body" sz="quarter" idx="3"/>
          </p:nvPr>
        </p:nvSpPr>
        <p:spPr>
          <a:xfrm>
            <a:off x="6551613" y="685800"/>
            <a:ext cx="5029200" cy="990600"/>
          </a:xfrm>
        </p:spPr>
        <p:txBody>
          <a:bodyPr anchor="ctr">
            <a:normAutofit/>
          </a:bodyPr>
          <a:lstStyle>
            <a:lvl1pPr marL="0" indent="0">
              <a:spcBef>
                <a:spcPts val="0"/>
              </a:spcBef>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Content Placeholder 5"/>
          <p:cNvSpPr>
            <a:spLocks noGrp="1"/>
          </p:cNvSpPr>
          <p:nvPr>
            <p:ph sz="quarter" idx="4"/>
          </p:nvPr>
        </p:nvSpPr>
        <p:spPr>
          <a:xfrm>
            <a:off x="6550025" y="1676400"/>
            <a:ext cx="502920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7" name="Date Placeholder 6"/>
          <p:cNvSpPr>
            <a:spLocks noGrp="1"/>
          </p:cNvSpPr>
          <p:nvPr>
            <p:ph type="dt" sz="half" idx="10"/>
          </p:nvPr>
        </p:nvSpPr>
        <p:spPr/>
        <p:txBody>
          <a:bodyPr/>
          <a:lstStyle/>
          <a:p>
            <a:fld id="{81C93FC7-9D1A-468B-98DB-D1E8D74418D9}" type="datetimeFigureOut">
              <a:rPr/>
              <a:pPr/>
              <a:t>11/23/2011</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51309680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a:p>
        </p:txBody>
      </p:sp>
      <p:sp>
        <p:nvSpPr>
          <p:cNvPr id="3" name="Date Placeholder 2"/>
          <p:cNvSpPr>
            <a:spLocks noGrp="1"/>
          </p:cNvSpPr>
          <p:nvPr>
            <p:ph type="dt" sz="half" idx="10"/>
          </p:nvPr>
        </p:nvSpPr>
        <p:spPr/>
        <p:txBody>
          <a:bodyPr/>
          <a:lstStyle/>
          <a:p>
            <a:fld id="{81C93FC7-9D1A-468B-98DB-D1E8D74418D9}" type="datetimeFigureOut">
              <a:rPr/>
              <a:pPr/>
              <a:t>11/23/2011</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313442815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C93FC7-9D1A-468B-98DB-D1E8D74418D9}" type="datetimeFigureOut">
              <a:rPr/>
              <a:pPr/>
              <a:t>11/23/2011</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191031189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08014" y="685800"/>
            <a:ext cx="3962400" cy="4724400"/>
          </a:xfrm>
        </p:spPr>
        <p:txBody>
          <a:bodyPr anchor="b">
            <a:noAutofit/>
          </a:bodyPr>
          <a:lstStyle>
            <a:lvl1pPr algn="l">
              <a:defRPr sz="3600" b="0"/>
            </a:lvl1pPr>
          </a:lstStyle>
          <a:p>
            <a:r>
              <a:rPr lang="fr-FR" smtClean="0"/>
              <a:t>Cliquez pour modifier le style du titre</a:t>
            </a:r>
            <a:endParaRPr/>
          </a:p>
        </p:txBody>
      </p:sp>
      <p:sp>
        <p:nvSpPr>
          <p:cNvPr id="3" name="Content Placeholder 2"/>
          <p:cNvSpPr>
            <a:spLocks noGrp="1"/>
          </p:cNvSpPr>
          <p:nvPr>
            <p:ph idx="1"/>
          </p:nvPr>
        </p:nvSpPr>
        <p:spPr>
          <a:xfrm>
            <a:off x="4875212" y="685800"/>
            <a:ext cx="6704171" cy="5486400"/>
          </a:xfrm>
        </p:spPr>
        <p:txBody>
          <a:bodyPr>
            <a:normAutofit/>
          </a:bodyPr>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Text Placeholder 3"/>
          <p:cNvSpPr>
            <a:spLocks noGrp="1"/>
          </p:cNvSpPr>
          <p:nvPr>
            <p:ph type="body" sz="half" idx="2"/>
          </p:nvPr>
        </p:nvSpPr>
        <p:spPr>
          <a:xfrm>
            <a:off x="608013" y="5410200"/>
            <a:ext cx="3962400" cy="762000"/>
          </a:xfrm>
        </p:spPr>
        <p:txBody>
          <a:bodyPr>
            <a:normAutofit/>
          </a:bodyPr>
          <a:lstStyle>
            <a:lvl1pPr marL="0" indent="0">
              <a:spcBef>
                <a:spcPts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4"/>
          <p:cNvSpPr>
            <a:spLocks noGrp="1"/>
          </p:cNvSpPr>
          <p:nvPr>
            <p:ph type="dt" sz="half" idx="10"/>
          </p:nvPr>
        </p:nvSpPr>
        <p:spPr/>
        <p:txBody>
          <a:bodyPr/>
          <a:lstStyle/>
          <a:p>
            <a:fld id="{81C93FC7-9D1A-468B-98DB-D1E8D74418D9}" type="datetimeFigureOut">
              <a:rPr/>
              <a:pPr/>
              <a:t>11/23/2011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223472625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08014" y="685800"/>
            <a:ext cx="3962400" cy="4724400"/>
          </a:xfrm>
        </p:spPr>
        <p:txBody>
          <a:bodyPr anchor="b">
            <a:normAutofit/>
          </a:bodyPr>
          <a:lstStyle>
            <a:lvl1pPr algn="l">
              <a:defRPr sz="3600" b="0"/>
            </a:lvl1pPr>
          </a:lstStyle>
          <a:p>
            <a:r>
              <a:rPr lang="fr-FR" smtClean="0"/>
              <a:t>Cliquez pour modifier le style du titre</a:t>
            </a:r>
            <a:endParaRPr/>
          </a:p>
        </p:txBody>
      </p:sp>
      <p:sp>
        <p:nvSpPr>
          <p:cNvPr id="3" name="Picture Placeholder 2"/>
          <p:cNvSpPr>
            <a:spLocks noGrp="1"/>
          </p:cNvSpPr>
          <p:nvPr>
            <p:ph type="pic" idx="1"/>
          </p:nvPr>
        </p:nvSpPr>
        <p:spPr>
          <a:xfrm>
            <a:off x="4875213" y="685800"/>
            <a:ext cx="6705600" cy="5486400"/>
          </a:xfrm>
          <a:ln w="63500">
            <a:solidFill>
              <a:schemeClr val="bg1"/>
            </a:solidFill>
            <a:miter lim="800000"/>
          </a:ln>
        </p:spPr>
        <p:txBody>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a:p>
        </p:txBody>
      </p:sp>
      <p:sp>
        <p:nvSpPr>
          <p:cNvPr id="4" name="Text Placeholder 3"/>
          <p:cNvSpPr>
            <a:spLocks noGrp="1"/>
          </p:cNvSpPr>
          <p:nvPr>
            <p:ph type="body" sz="half" idx="2"/>
          </p:nvPr>
        </p:nvSpPr>
        <p:spPr>
          <a:xfrm>
            <a:off x="608013" y="5410200"/>
            <a:ext cx="3962400" cy="762000"/>
          </a:xfrm>
        </p:spPr>
        <p:txBody>
          <a:bodyPr>
            <a:normAutofit/>
          </a:bodyPr>
          <a:lstStyle>
            <a:lvl1pPr marL="0" indent="0">
              <a:spcBef>
                <a:spcPts val="0"/>
              </a:spcBef>
              <a:buNone/>
              <a:defRPr sz="20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Date Placeholder 4"/>
          <p:cNvSpPr>
            <a:spLocks noGrp="1"/>
          </p:cNvSpPr>
          <p:nvPr>
            <p:ph type="dt" sz="half" idx="10"/>
          </p:nvPr>
        </p:nvSpPr>
        <p:spPr/>
        <p:txBody>
          <a:bodyPr/>
          <a:lstStyle/>
          <a:p>
            <a:fld id="{81C93FC7-9D1A-468B-98DB-D1E8D74418D9}" type="datetimeFigureOut">
              <a:rPr/>
              <a:pPr/>
              <a:t>11/23/2011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3352041433"/>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Cliquez pour modifier le style du titre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baseline="0"/>
            </a:lvl8pPr>
            <a:lvl9pPr>
              <a:defRPr baseline="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10"/>
          </p:nvPr>
        </p:nvSpPr>
        <p:spPr/>
        <p:txBody>
          <a:bodyPr/>
          <a:lstStyle/>
          <a:p>
            <a:fld id="{81C93FC7-9D1A-468B-98DB-D1E8D74418D9}" type="datetimeFigureOut">
              <a:rPr/>
              <a:pPr/>
              <a:t>11/23/2011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2176294681"/>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285412" y="685800"/>
            <a:ext cx="1295401" cy="5486400"/>
          </a:xfrm>
        </p:spPr>
        <p:txBody>
          <a:bodyPr vert="eaVert"/>
          <a:lstStyle/>
          <a:p>
            <a:r>
              <a:rPr lang="fr-FR" smtClean="0"/>
              <a:t>Cliquez pour modifier le style du titre</a:t>
            </a:r>
            <a:endParaRPr/>
          </a:p>
        </p:txBody>
      </p:sp>
      <p:sp>
        <p:nvSpPr>
          <p:cNvPr id="3" name="Vertical Text Placeholder 2"/>
          <p:cNvSpPr>
            <a:spLocks noGrp="1"/>
          </p:cNvSpPr>
          <p:nvPr>
            <p:ph type="body" orient="vert" idx="1"/>
          </p:nvPr>
        </p:nvSpPr>
        <p:spPr>
          <a:xfrm>
            <a:off x="608012" y="685800"/>
            <a:ext cx="9474253" cy="5486400"/>
          </a:xfrm>
        </p:spPr>
        <p:txBody>
          <a:bodyPr vert="eaVert"/>
          <a:lstStyle>
            <a:lvl5pPr>
              <a:defRPr/>
            </a:lvl5pPr>
            <a:lvl6pPr>
              <a:defRPr/>
            </a:lvl6pPr>
            <a:lvl7pPr>
              <a:defRPr/>
            </a:lvl7pPr>
            <a:lvl8pPr>
              <a:defRPr baseline="0"/>
            </a:lvl8pPr>
            <a:lvl9pPr>
              <a:defRPr baseline="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10"/>
          </p:nvPr>
        </p:nvSpPr>
        <p:spPr/>
        <p:txBody>
          <a:bodyPr/>
          <a:lstStyle/>
          <a:p>
            <a:fld id="{81C93FC7-9D1A-468B-98DB-D1E8D74418D9}" type="datetimeFigureOut">
              <a:rPr/>
              <a:pPr/>
              <a:t>11/23/2011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A3F31473-23EB-4724-8B59-FE6D21D89FA4}" type="slidenum">
              <a:rPr/>
              <a:pPr/>
              <a:t>‹N°›</a:t>
            </a:fld>
            <a:endParaRPr/>
          </a:p>
        </p:txBody>
      </p:sp>
    </p:spTree>
    <p:extLst>
      <p:ext uri="{BB962C8B-B14F-4D97-AF65-F5344CB8AC3E}">
        <p14:creationId xmlns="" xmlns:p14="http://schemas.microsoft.com/office/powerpoint/2010/main" val="385005245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441" y="5105400"/>
            <a:ext cx="10971372" cy="1066800"/>
          </a:xfrm>
          <a:prstGeom prst="rect">
            <a:avLst/>
          </a:prstGeom>
        </p:spPr>
        <p:txBody>
          <a:bodyPr vert="horz" lIns="91440" tIns="45720" rIns="91440" bIns="45720" rtlCol="0" anchor="b">
            <a:normAutofit/>
          </a:bodyPr>
          <a:lstStyle/>
          <a:p>
            <a:r>
              <a:rPr lang="fr-FR" smtClean="0"/>
              <a:t>Cliquez pour modifier le style du titre</a:t>
            </a:r>
            <a:endParaRPr/>
          </a:p>
        </p:txBody>
      </p:sp>
      <p:sp>
        <p:nvSpPr>
          <p:cNvPr id="3" name="Text Placeholder 2"/>
          <p:cNvSpPr>
            <a:spLocks noGrp="1"/>
          </p:cNvSpPr>
          <p:nvPr>
            <p:ph type="body" idx="1"/>
          </p:nvPr>
        </p:nvSpPr>
        <p:spPr>
          <a:xfrm>
            <a:off x="1293813" y="685800"/>
            <a:ext cx="10287000" cy="419099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a:p>
        </p:txBody>
      </p:sp>
      <p:sp>
        <p:nvSpPr>
          <p:cNvPr id="4" name="Date Placeholder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rgbClr val="8C8C8C"/>
                </a:solidFill>
              </a:defRPr>
            </a:lvl1pPr>
          </a:lstStyle>
          <a:p>
            <a:fld id="{81C93FC7-9D1A-468B-98DB-D1E8D74418D9}" type="datetimeFigureOut">
              <a:rPr/>
              <a:pPr/>
              <a:t>11/23/2011</a:t>
            </a:fld>
            <a:endParaRPr/>
          </a:p>
        </p:txBody>
      </p:sp>
      <p:sp>
        <p:nvSpPr>
          <p:cNvPr id="5" name="Footer Placeholder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rgbClr val="8C8C8C"/>
                </a:solidFill>
              </a:defRPr>
            </a:lvl1pPr>
          </a:lstStyle>
          <a:p>
            <a:endParaRPr/>
          </a:p>
        </p:txBody>
      </p:sp>
      <p:sp>
        <p:nvSpPr>
          <p:cNvPr id="6" name="Slide Number Placeholder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rgbClr val="8C8C8C"/>
                </a:solidFill>
              </a:defRPr>
            </a:lvl1pPr>
          </a:lstStyle>
          <a:p>
            <a:fld id="{A3F31473-23EB-4724-8B59-FE6D21D89FA4}" type="slidenum">
              <a:rPr/>
              <a:pPr/>
              <a:t>‹N°›</a:t>
            </a:fld>
            <a:endParaRPr/>
          </a:p>
        </p:txBody>
      </p:sp>
    </p:spTree>
    <p:extLst>
      <p:ext uri="{BB962C8B-B14F-4D97-AF65-F5344CB8AC3E}">
        <p14:creationId xmlns="" xmlns:p14="http://schemas.microsoft.com/office/powerpoint/2010/main" val="344928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txStyles>
    <p:titleStyle>
      <a:lvl1pPr algn="l" defTabSz="914400" rtl="0" eaLnBrk="1" latinLnBrk="0" hangingPunct="1">
        <a:lnSpc>
          <a:spcPct val="80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tx1"/>
        </a:buClr>
        <a:buSzPct val="80000"/>
        <a:buFont typeface="Arial" pitchFamily="34" charset="0"/>
        <a:buChar char="•"/>
        <a:defRPr sz="2800" kern="1200">
          <a:solidFill>
            <a:schemeClr val="tx1"/>
          </a:solidFill>
          <a:latin typeface="+mn-lt"/>
          <a:ea typeface="+mn-ea"/>
          <a:cs typeface="+mn-cs"/>
        </a:defRPr>
      </a:lvl1pPr>
      <a:lvl2pPr marL="615950" indent="-285750" algn="l" defTabSz="914400" rtl="0" eaLnBrk="1" latinLnBrk="0" hangingPunct="1">
        <a:lnSpc>
          <a:spcPct val="90000"/>
        </a:lnSpc>
        <a:spcBef>
          <a:spcPts val="600"/>
        </a:spcBef>
        <a:buSzPct val="80000"/>
        <a:buFont typeface="Corbel" pitchFamily="34" charset="0"/>
        <a:buChar char="–"/>
        <a:defRPr sz="2400" kern="1200">
          <a:solidFill>
            <a:schemeClr val="tx1"/>
          </a:solidFill>
          <a:latin typeface="+mn-lt"/>
          <a:ea typeface="+mn-ea"/>
          <a:cs typeface="+mn-cs"/>
        </a:defRPr>
      </a:lvl2pPr>
      <a:lvl3pPr marL="996696"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3pPr>
      <a:lvl4pPr marL="1380744" indent="-283464" algn="l" defTabSz="914400" rtl="0" eaLnBrk="1" latinLnBrk="0" hangingPunct="1">
        <a:lnSpc>
          <a:spcPct val="90000"/>
        </a:lnSpc>
        <a:spcBef>
          <a:spcPts val="600"/>
        </a:spcBef>
        <a:buFont typeface="Corbel" pitchFamily="34" charset="0"/>
        <a:buChar char="–"/>
        <a:defRPr sz="1800" kern="1200">
          <a:solidFill>
            <a:schemeClr val="tx1"/>
          </a:solidFill>
          <a:latin typeface="+mn-lt"/>
          <a:ea typeface="+mn-ea"/>
          <a:cs typeface="+mn-cs"/>
        </a:defRPr>
      </a:lvl4pPr>
      <a:lvl5pPr marL="1764792"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5pPr>
      <a:lvl6pPr marL="2148840" indent="-283464" algn="l" defTabSz="914400" rtl="0" eaLnBrk="1" latinLnBrk="0" hangingPunct="1">
        <a:lnSpc>
          <a:spcPct val="90000"/>
        </a:lnSpc>
        <a:spcBef>
          <a:spcPts val="600"/>
        </a:spcBef>
        <a:buFont typeface="Corbel" pitchFamily="34" charset="0"/>
        <a:buChar char="–"/>
        <a:defRPr sz="1800" kern="1200" baseline="0">
          <a:solidFill>
            <a:schemeClr val="tx1"/>
          </a:solidFill>
          <a:latin typeface="+mn-lt"/>
          <a:ea typeface="+mn-ea"/>
          <a:cs typeface="+mn-cs"/>
        </a:defRPr>
      </a:lvl6pPr>
      <a:lvl7pPr marL="2532888" indent="-228600" algn="l" defTabSz="914400" rtl="0" eaLnBrk="1" latinLnBrk="0" hangingPunct="1">
        <a:lnSpc>
          <a:spcPct val="90000"/>
        </a:lnSpc>
        <a:spcBef>
          <a:spcPts val="600"/>
        </a:spcBef>
        <a:buSzPct val="80000"/>
        <a:buFont typeface="Arial" pitchFamily="34" charset="0"/>
        <a:buChar char="•"/>
        <a:defRPr sz="1800" kern="1200" baseline="0">
          <a:solidFill>
            <a:schemeClr val="tx1"/>
          </a:solidFill>
          <a:latin typeface="+mn-lt"/>
          <a:ea typeface="+mn-ea"/>
          <a:cs typeface="+mn-cs"/>
        </a:defRPr>
      </a:lvl7pPr>
      <a:lvl8pPr marL="2916936" indent="-283464" algn="l" defTabSz="914400" rtl="0" eaLnBrk="1" latinLnBrk="0" hangingPunct="1">
        <a:lnSpc>
          <a:spcPct val="90000"/>
        </a:lnSpc>
        <a:spcBef>
          <a:spcPts val="600"/>
        </a:spcBef>
        <a:buFont typeface="Corbel" pitchFamily="34" charset="0"/>
        <a:buChar char="–"/>
        <a:defRPr sz="1800" kern="1200" baseline="0">
          <a:solidFill>
            <a:schemeClr val="tx1"/>
          </a:solidFill>
          <a:latin typeface="+mn-lt"/>
          <a:ea typeface="+mn-ea"/>
          <a:cs typeface="+mn-cs"/>
        </a:defRPr>
      </a:lvl8pPr>
      <a:lvl9pPr marL="3300984" indent="-228600" algn="l" defTabSz="914400" rtl="0" eaLnBrk="1" latinLnBrk="0" hangingPunct="1">
        <a:lnSpc>
          <a:spcPct val="90000"/>
        </a:lnSpc>
        <a:spcBef>
          <a:spcPts val="600"/>
        </a:spcBef>
        <a:buSzPct val="80000"/>
        <a:buFont typeface="Arial" pitchFamily="34" charset="0"/>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hyperlink" Target="../Downloads/Une%20maison%20de%20350m&#178;%20pilot&#233;e%20avec%20la%20domotique.mp4"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mg-elec.com/domotique/" TargetMode="External"/><Relationship Id="rId2" Type="http://schemas.openxmlformats.org/officeDocument/2006/relationships/hyperlink" Target="http://www.ecodomotek.fr/page_domotique.html" TargetMode="External"/><Relationship Id="rId1" Type="http://schemas.openxmlformats.org/officeDocument/2006/relationships/slideLayout" Target="../slideLayouts/slideLayout2.xml"/><Relationship Id="rId6" Type="http://schemas.openxmlformats.org/officeDocument/2006/relationships/hyperlink" Target="http://www.abavala.com/etat-lieux-2014-maison-connectee-en-france-promotelec/" TargetMode="External"/><Relationship Id="rId5" Type="http://schemas.openxmlformats.org/officeDocument/2006/relationships/hyperlink" Target="https://sites.google.com/site/domotiquec2i/" TargetMode="External"/><Relationship Id="rId4" Type="http://schemas.openxmlformats.org/officeDocument/2006/relationships/hyperlink" Target="http://www.larousse.fr/dictionnaires/francais/domotique/26402"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764" y="1916832"/>
            <a:ext cx="4608512" cy="1656184"/>
          </a:xfrm>
        </p:spPr>
        <p:txBody>
          <a:bodyPr>
            <a:normAutofit/>
          </a:bodyPr>
          <a:lstStyle/>
          <a:p>
            <a:pPr algn="l" defTabSz="914400">
              <a:lnSpc>
                <a:spcPct val="80000"/>
              </a:lnSpc>
              <a:spcBef>
                <a:spcPts val="0"/>
              </a:spcBef>
              <a:buNone/>
            </a:pPr>
            <a:r>
              <a:rPr lang="fr-FR" b="0" i="0" u="sng" dirty="0" smtClean="0">
                <a:solidFill>
                  <a:srgbClr val="39527B"/>
                </a:solidFill>
                <a:latin typeface="Corbel"/>
                <a:ea typeface="+mj-ea"/>
                <a:cs typeface="+mj-cs"/>
              </a:rPr>
              <a:t>IHM DU FUTUR</a:t>
            </a:r>
            <a:r>
              <a:rPr lang="fr-FR" b="0" i="0" dirty="0" smtClean="0">
                <a:solidFill>
                  <a:srgbClr val="39527B"/>
                </a:solidFill>
                <a:latin typeface="Corbel"/>
                <a:ea typeface="+mj-ea"/>
                <a:cs typeface="+mj-cs"/>
              </a:rPr>
              <a:t/>
            </a:r>
            <a:br>
              <a:rPr lang="fr-FR" b="0" i="0" dirty="0" smtClean="0">
                <a:solidFill>
                  <a:srgbClr val="39527B"/>
                </a:solidFill>
                <a:latin typeface="Corbel"/>
                <a:ea typeface="+mj-ea"/>
                <a:cs typeface="+mj-cs"/>
              </a:rPr>
            </a:br>
            <a:r>
              <a:rPr lang="fr-FR" dirty="0" smtClean="0">
                <a:solidFill>
                  <a:srgbClr val="39527B"/>
                </a:solidFill>
                <a:latin typeface="Corbel"/>
              </a:rPr>
              <a:t>Domotique</a:t>
            </a:r>
            <a:endParaRPr lang="fr-FR" b="0" i="0" dirty="0">
              <a:solidFill>
                <a:srgbClr val="39527B"/>
              </a:solidFill>
              <a:latin typeface="Corbel"/>
              <a:ea typeface="+mj-ea"/>
              <a:cs typeface="+mj-cs"/>
            </a:endParaRPr>
          </a:p>
        </p:txBody>
      </p:sp>
      <p:sp>
        <p:nvSpPr>
          <p:cNvPr id="3" name="Subtitle 2"/>
          <p:cNvSpPr>
            <a:spLocks noGrp="1"/>
          </p:cNvSpPr>
          <p:nvPr>
            <p:ph type="subTitle" idx="1"/>
          </p:nvPr>
        </p:nvSpPr>
        <p:spPr>
          <a:xfrm>
            <a:off x="333772" y="3645024"/>
            <a:ext cx="4680520" cy="360040"/>
          </a:xfrm>
        </p:spPr>
        <p:txBody>
          <a:bodyPr>
            <a:normAutofit lnSpcReduction="10000"/>
          </a:bodyPr>
          <a:lstStyle/>
          <a:p>
            <a:pPr marL="0" indent="0" algn="l">
              <a:spcBef>
                <a:spcPts val="0"/>
              </a:spcBef>
              <a:buNone/>
            </a:pPr>
            <a:r>
              <a:rPr lang="fr-FR" sz="2000" b="1" i="0" dirty="0" smtClean="0">
                <a:solidFill>
                  <a:srgbClr val="404040"/>
                </a:solidFill>
              </a:rPr>
              <a:t>M2 EID² - Interface Homme-Machine</a:t>
            </a:r>
            <a:endParaRPr lang="fr-FR" sz="2000" b="1" i="1" dirty="0">
              <a:solidFill>
                <a:srgbClr val="404040"/>
              </a:solidFill>
            </a:endParaRPr>
          </a:p>
        </p:txBody>
      </p:sp>
      <p:pic>
        <p:nvPicPr>
          <p:cNvPr id="9" name="Picture 130"/>
          <p:cNvPicPr>
            <a:picLocks noChangeAspect="1" noChangeArrowheads="1"/>
          </p:cNvPicPr>
          <p:nvPr/>
        </p:nvPicPr>
        <p:blipFill>
          <a:blip r:embed="rId2" cstate="print"/>
          <a:srcRect/>
          <a:stretch>
            <a:fillRect/>
          </a:stretch>
        </p:blipFill>
        <p:spPr bwMode="auto">
          <a:xfrm>
            <a:off x="1557908" y="0"/>
            <a:ext cx="3454899" cy="1988840"/>
          </a:xfrm>
          <a:prstGeom prst="rect">
            <a:avLst/>
          </a:prstGeom>
          <a:noFill/>
          <a:ln w="12700" cap="sq">
            <a:noFill/>
            <a:miter lim="800000"/>
            <a:headEnd type="none" w="sm" len="sm"/>
            <a:tailEnd type="none" w="sm" len="sm"/>
          </a:ln>
          <a:effectLst>
            <a:softEdge rad="635000"/>
          </a:effectLst>
        </p:spPr>
      </p:pic>
      <p:pic>
        <p:nvPicPr>
          <p:cNvPr id="1029" name="Picture 5"/>
          <p:cNvPicPr>
            <a:picLocks noChangeAspect="1" noChangeArrowheads="1"/>
          </p:cNvPicPr>
          <p:nvPr/>
        </p:nvPicPr>
        <p:blipFill>
          <a:blip r:embed="rId3" cstate="print"/>
          <a:srcRect/>
          <a:stretch>
            <a:fillRect/>
          </a:stretch>
        </p:blipFill>
        <p:spPr bwMode="auto">
          <a:xfrm>
            <a:off x="-314300" y="-243408"/>
            <a:ext cx="2743200" cy="2362200"/>
          </a:xfrm>
          <a:prstGeom prst="rect">
            <a:avLst/>
          </a:prstGeom>
          <a:noFill/>
          <a:ln w="9525">
            <a:noFill/>
            <a:miter lim="800000"/>
            <a:headEnd/>
            <a:tailEnd/>
          </a:ln>
          <a:effectLst>
            <a:softEdge rad="635000"/>
          </a:effectLst>
        </p:spPr>
      </p:pic>
      <p:sp>
        <p:nvSpPr>
          <p:cNvPr id="14" name="ZoneTexte 5"/>
          <p:cNvSpPr txBox="1">
            <a:spLocks noChangeArrowheads="1"/>
          </p:cNvSpPr>
          <p:nvPr/>
        </p:nvSpPr>
        <p:spPr bwMode="auto">
          <a:xfrm>
            <a:off x="405780" y="5373216"/>
            <a:ext cx="4320480" cy="584775"/>
          </a:xfrm>
          <a:prstGeom prst="rect">
            <a:avLst/>
          </a:prstGeom>
          <a:noFill/>
          <a:ln w="9525">
            <a:noFill/>
            <a:miter lim="800000"/>
            <a:headEnd/>
            <a:tailEnd/>
          </a:ln>
        </p:spPr>
        <p:txBody>
          <a:bodyPr wrap="square">
            <a:spAutoFit/>
          </a:bodyPr>
          <a:lstStyle/>
          <a:p>
            <a:r>
              <a:rPr lang="fr-FR" sz="1400" i="1" dirty="0" smtClean="0">
                <a:solidFill>
                  <a:schemeClr val="accent2"/>
                </a:solidFill>
              </a:rPr>
              <a:t>Etudiante :</a:t>
            </a:r>
            <a:r>
              <a:rPr lang="fr-FR" b="1" dirty="0" smtClean="0">
                <a:solidFill>
                  <a:schemeClr val="accent2"/>
                </a:solidFill>
              </a:rPr>
              <a:t/>
            </a:r>
            <a:br>
              <a:rPr lang="fr-FR" b="1" dirty="0" smtClean="0">
                <a:solidFill>
                  <a:schemeClr val="accent2"/>
                </a:solidFill>
              </a:rPr>
            </a:br>
            <a:r>
              <a:rPr lang="fr-FR" b="1" i="1" dirty="0" smtClean="0"/>
              <a:t>Marie-Eve PICARD GRAVEL</a:t>
            </a:r>
          </a:p>
        </p:txBody>
      </p:sp>
      <p:sp>
        <p:nvSpPr>
          <p:cNvPr id="15" name="ZoneTexte 5"/>
          <p:cNvSpPr txBox="1">
            <a:spLocks noChangeArrowheads="1"/>
          </p:cNvSpPr>
          <p:nvPr/>
        </p:nvSpPr>
        <p:spPr bwMode="auto">
          <a:xfrm>
            <a:off x="405780" y="4509120"/>
            <a:ext cx="3384376" cy="584775"/>
          </a:xfrm>
          <a:prstGeom prst="rect">
            <a:avLst/>
          </a:prstGeom>
          <a:noFill/>
          <a:ln w="9525">
            <a:noFill/>
            <a:miter lim="800000"/>
            <a:headEnd/>
            <a:tailEnd/>
          </a:ln>
        </p:spPr>
        <p:txBody>
          <a:bodyPr wrap="square">
            <a:spAutoFit/>
          </a:bodyPr>
          <a:lstStyle/>
          <a:p>
            <a:r>
              <a:rPr lang="fr-FR" sz="1400" i="1" dirty="0" smtClean="0">
                <a:solidFill>
                  <a:schemeClr val="accent2"/>
                </a:solidFill>
              </a:rPr>
              <a:t>Responsable de matière :</a:t>
            </a:r>
            <a:r>
              <a:rPr lang="fr-FR" b="1" dirty="0" smtClean="0">
                <a:solidFill>
                  <a:schemeClr val="accent2"/>
                </a:solidFill>
              </a:rPr>
              <a:t/>
            </a:r>
            <a:br>
              <a:rPr lang="fr-FR" b="1" dirty="0" smtClean="0">
                <a:solidFill>
                  <a:schemeClr val="accent2"/>
                </a:solidFill>
              </a:rPr>
            </a:br>
            <a:r>
              <a:rPr lang="fr-FR" b="1" i="1" dirty="0" smtClean="0"/>
              <a:t>Mme Catherine RECANATI</a:t>
            </a:r>
            <a:endParaRPr lang="fr-FR" b="1" i="1" dirty="0"/>
          </a:p>
        </p:txBody>
      </p:sp>
    </p:spTree>
    <p:extLst>
      <p:ext uri="{BB962C8B-B14F-4D97-AF65-F5344CB8AC3E}">
        <p14:creationId xmlns="" xmlns:p14="http://schemas.microsoft.com/office/powerpoint/2010/main" val="34408012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260648"/>
            <a:ext cx="10971372" cy="106680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Plan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197868" y="1700808"/>
            <a:ext cx="10287000" cy="4190999"/>
          </a:xfrm>
        </p:spPr>
        <p:txBody>
          <a:bodyPr>
            <a:normAutofit/>
          </a:bodyPr>
          <a:lstStyle/>
          <a:p>
            <a:pPr marL="228600" indent="-228600" algn="l" defTabSz="914400">
              <a:lnSpc>
                <a:spcPct val="110000"/>
              </a:lnSpc>
              <a:spcBef>
                <a:spcPts val="1800"/>
              </a:spcBef>
              <a:buClr>
                <a:srgbClr val="404040"/>
              </a:buClr>
              <a:buSzPct val="80000"/>
              <a:buFont typeface="Arial"/>
              <a:buChar char="•"/>
            </a:pPr>
            <a:r>
              <a:rPr lang="fr-FR" sz="2800" b="1" i="0" dirty="0" smtClean="0">
                <a:solidFill>
                  <a:srgbClr val="404040"/>
                </a:solidFill>
                <a:latin typeface="Corbel"/>
                <a:ea typeface="+mn-ea"/>
                <a:cs typeface="+mn-cs"/>
              </a:rPr>
              <a:t>Introduction</a:t>
            </a:r>
          </a:p>
          <a:p>
            <a:pPr marL="228600" indent="-228600" algn="l" defTabSz="914400">
              <a:lnSpc>
                <a:spcPct val="110000"/>
              </a:lnSpc>
              <a:spcBef>
                <a:spcPts val="1800"/>
              </a:spcBef>
              <a:buClr>
                <a:srgbClr val="404040"/>
              </a:buClr>
              <a:buSzPct val="80000"/>
              <a:buFont typeface="Arial"/>
              <a:buChar char="•"/>
            </a:pPr>
            <a:endParaRPr lang="fr-FR" sz="900" b="1"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r>
              <a:rPr lang="fr-FR" b="1" dirty="0" smtClean="0">
                <a:solidFill>
                  <a:srgbClr val="404040"/>
                </a:solidFill>
                <a:latin typeface="Corbel"/>
              </a:rPr>
              <a:t>Définition</a:t>
            </a:r>
          </a:p>
          <a:p>
            <a:pPr marL="228600" indent="-228600" algn="l" defTabSz="914400">
              <a:lnSpc>
                <a:spcPct val="90000"/>
              </a:lnSpc>
              <a:spcBef>
                <a:spcPts val="1800"/>
              </a:spcBef>
              <a:buClr>
                <a:srgbClr val="404040"/>
              </a:buClr>
              <a:buSzPct val="80000"/>
              <a:buFont typeface="Arial"/>
              <a:buChar char="•"/>
            </a:pPr>
            <a:r>
              <a:rPr lang="fr-FR" b="1" dirty="0" smtClean="0">
                <a:solidFill>
                  <a:srgbClr val="404040"/>
                </a:solidFill>
                <a:latin typeface="Corbel"/>
              </a:rPr>
              <a:t>Histoire &amp; Evolution</a:t>
            </a:r>
          </a:p>
          <a:p>
            <a:pPr marL="228600" indent="-228600" algn="l" defTabSz="914400">
              <a:lnSpc>
                <a:spcPct val="90000"/>
              </a:lnSpc>
              <a:spcBef>
                <a:spcPts val="1800"/>
              </a:spcBef>
              <a:buClr>
                <a:srgbClr val="404040"/>
              </a:buClr>
              <a:buSzPct val="80000"/>
              <a:buFont typeface="Arial"/>
              <a:buChar char="•"/>
            </a:pPr>
            <a:r>
              <a:rPr lang="fr-FR" sz="2800" b="1" i="0" dirty="0" smtClean="0">
                <a:solidFill>
                  <a:srgbClr val="404040"/>
                </a:solidFill>
                <a:latin typeface="Corbel"/>
                <a:ea typeface="+mn-ea"/>
                <a:cs typeface="+mn-cs"/>
              </a:rPr>
              <a:t>Futur</a:t>
            </a:r>
          </a:p>
          <a:p>
            <a:pPr marL="228600" indent="-228600" algn="l" defTabSz="914400">
              <a:lnSpc>
                <a:spcPct val="90000"/>
              </a:lnSpc>
              <a:spcBef>
                <a:spcPts val="1800"/>
              </a:spcBef>
              <a:buClr>
                <a:srgbClr val="404040"/>
              </a:buClr>
              <a:buSzPct val="80000"/>
              <a:buFont typeface="Arial"/>
              <a:buChar char="•"/>
            </a:pPr>
            <a:endParaRPr lang="fr-FR" sz="900" b="1"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r>
              <a:rPr lang="fr-FR" sz="2800" b="1" i="0" dirty="0" smtClean="0">
                <a:solidFill>
                  <a:srgbClr val="404040"/>
                </a:solidFill>
                <a:latin typeface="Corbel"/>
                <a:ea typeface="+mn-ea"/>
                <a:cs typeface="+mn-cs"/>
              </a:rPr>
              <a:t>Conclusion</a:t>
            </a:r>
            <a:endParaRPr lang="fr-FR" sz="2800" b="1" i="0" dirty="0">
              <a:solidFill>
                <a:srgbClr val="404040"/>
              </a:solidFill>
              <a:latin typeface="Corbel"/>
              <a:ea typeface="+mn-ea"/>
              <a:cs typeface="+mn-cs"/>
            </a:endParaRPr>
          </a:p>
        </p:txBody>
      </p:sp>
      <p:pic>
        <p:nvPicPr>
          <p:cNvPr id="5" name="Picture 2" descr="Résultat de recherche d'images pour &quot;domotique&quot;"/>
          <p:cNvPicPr>
            <a:picLocks noChangeAspect="1" noChangeArrowheads="1"/>
          </p:cNvPicPr>
          <p:nvPr/>
        </p:nvPicPr>
        <p:blipFill>
          <a:blip r:embed="rId3" cstate="print"/>
          <a:srcRect/>
          <a:stretch>
            <a:fillRect/>
          </a:stretch>
        </p:blipFill>
        <p:spPr bwMode="auto">
          <a:xfrm>
            <a:off x="5806380" y="1340768"/>
            <a:ext cx="5085808" cy="33843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Introduction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5256584"/>
          </a:xfrm>
        </p:spPr>
        <p:txBody>
          <a:bodyPr>
            <a:normAutofit/>
          </a:bodyPr>
          <a:lstStyle/>
          <a:p>
            <a:pPr marL="228600" indent="-228600" algn="l" defTabSz="914400">
              <a:lnSpc>
                <a:spcPct val="110000"/>
              </a:lnSpc>
              <a:spcBef>
                <a:spcPts val="1800"/>
              </a:spcBef>
              <a:buClr>
                <a:srgbClr val="404040"/>
              </a:buClr>
              <a:buSzPct val="80000"/>
              <a:buNone/>
            </a:pPr>
            <a:r>
              <a:rPr lang="fr-FR" sz="3200" b="1" i="0" dirty="0" smtClean="0">
                <a:solidFill>
                  <a:srgbClr val="404040"/>
                </a:solidFill>
                <a:latin typeface="Corbel"/>
                <a:ea typeface="+mn-ea"/>
                <a:cs typeface="+mn-cs"/>
              </a:rPr>
              <a:t>Lien entre IHM et Domotique</a:t>
            </a:r>
            <a:endParaRPr lang="fr-FR" sz="3200" b="1" i="1" dirty="0" smtClean="0">
              <a:solidFill>
                <a:srgbClr val="404040"/>
              </a:solidFill>
              <a:latin typeface="Corbel"/>
              <a:ea typeface="+mn-ea"/>
              <a:cs typeface="+mn-cs"/>
            </a:endParaRPr>
          </a:p>
          <a:p>
            <a:pPr lvl="1">
              <a:lnSpc>
                <a:spcPct val="100000"/>
              </a:lnSpc>
              <a:buClr>
                <a:srgbClr val="404040"/>
              </a:buClr>
              <a:buNone/>
            </a:pPr>
            <a:endParaRPr lang="fr-FR" dirty="0" smtClean="0">
              <a:solidFill>
                <a:srgbClr val="404040"/>
              </a:solidFill>
            </a:endParaRPr>
          </a:p>
          <a:p>
            <a:pPr>
              <a:lnSpc>
                <a:spcPct val="150000"/>
              </a:lnSpc>
              <a:buClr>
                <a:srgbClr val="404040"/>
              </a:buClr>
              <a:buNone/>
            </a:pPr>
            <a:endParaRPr lang="fr-FR" sz="3200" b="1" i="1" dirty="0" smtClean="0">
              <a:solidFill>
                <a:srgbClr val="404040"/>
              </a:solidFill>
            </a:endParaRPr>
          </a:p>
          <a:p>
            <a:pPr lvl="1">
              <a:lnSpc>
                <a:spcPct val="150000"/>
              </a:lnSpc>
              <a:buClr>
                <a:srgbClr val="404040"/>
              </a:buClr>
              <a:buFont typeface="Arial"/>
              <a:buChar char="•"/>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pic>
        <p:nvPicPr>
          <p:cNvPr id="8193" name="Picture 1"/>
          <p:cNvPicPr>
            <a:picLocks noChangeAspect="1" noChangeArrowheads="1"/>
          </p:cNvPicPr>
          <p:nvPr/>
        </p:nvPicPr>
        <p:blipFill>
          <a:blip r:embed="rId3" cstate="print"/>
          <a:srcRect/>
          <a:stretch>
            <a:fillRect/>
          </a:stretch>
        </p:blipFill>
        <p:spPr bwMode="auto">
          <a:xfrm>
            <a:off x="1989956" y="2276872"/>
            <a:ext cx="7992888" cy="411515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 - Définition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5256584"/>
          </a:xfrm>
        </p:spPr>
        <p:txBody>
          <a:bodyPr>
            <a:normAutofit/>
          </a:bodyPr>
          <a:lstStyle/>
          <a:p>
            <a:pPr marL="228600" indent="-228600" algn="l" defTabSz="914400">
              <a:lnSpc>
                <a:spcPct val="110000"/>
              </a:lnSpc>
              <a:spcBef>
                <a:spcPts val="1800"/>
              </a:spcBef>
              <a:buClr>
                <a:srgbClr val="404040"/>
              </a:buClr>
              <a:buSzPct val="80000"/>
              <a:buNone/>
            </a:pPr>
            <a:r>
              <a:rPr lang="fr-FR" sz="3200" b="1" i="0" dirty="0" smtClean="0">
                <a:solidFill>
                  <a:srgbClr val="404040"/>
                </a:solidFill>
                <a:latin typeface="Corbel"/>
                <a:ea typeface="+mn-ea"/>
                <a:cs typeface="+mn-cs"/>
              </a:rPr>
              <a:t>Qu’est-ce que la domotique ?</a:t>
            </a:r>
            <a:endParaRPr lang="fr-FR" sz="3200" b="1" i="1" dirty="0" smtClean="0">
              <a:solidFill>
                <a:srgbClr val="404040"/>
              </a:solidFill>
              <a:latin typeface="Corbel"/>
              <a:ea typeface="+mn-ea"/>
              <a:cs typeface="+mn-cs"/>
            </a:endParaRPr>
          </a:p>
          <a:p>
            <a:pPr lvl="1">
              <a:lnSpc>
                <a:spcPct val="150000"/>
              </a:lnSpc>
              <a:buClr>
                <a:srgbClr val="404040"/>
              </a:buClr>
              <a:buNone/>
            </a:pPr>
            <a:r>
              <a:rPr lang="fr-FR" dirty="0" smtClean="0"/>
              <a:t>« Ensemble des techniques visant à intégrer </a:t>
            </a:r>
          </a:p>
          <a:p>
            <a:pPr lvl="1">
              <a:lnSpc>
                <a:spcPct val="150000"/>
              </a:lnSpc>
              <a:buClr>
                <a:srgbClr val="404040"/>
              </a:buClr>
              <a:buNone/>
            </a:pPr>
            <a:r>
              <a:rPr lang="fr-FR" dirty="0" smtClean="0"/>
              <a:t>à l'habitat tous les automatismes en matière </a:t>
            </a:r>
          </a:p>
          <a:p>
            <a:pPr lvl="1">
              <a:lnSpc>
                <a:spcPct val="150000"/>
              </a:lnSpc>
              <a:buClr>
                <a:srgbClr val="404040"/>
              </a:buClr>
              <a:buNone/>
            </a:pPr>
            <a:r>
              <a:rPr lang="fr-FR" dirty="0" smtClean="0"/>
              <a:t>de sécurité, de gestion de l'énergie, de </a:t>
            </a:r>
          </a:p>
          <a:p>
            <a:pPr lvl="1">
              <a:lnSpc>
                <a:spcPct val="150000"/>
              </a:lnSpc>
              <a:buClr>
                <a:srgbClr val="404040"/>
              </a:buClr>
              <a:buNone/>
            </a:pPr>
            <a:r>
              <a:rPr lang="fr-FR" dirty="0" smtClean="0"/>
              <a:t>communication, etc. »</a:t>
            </a:r>
          </a:p>
          <a:p>
            <a:pPr lvl="1">
              <a:lnSpc>
                <a:spcPct val="150000"/>
              </a:lnSpc>
              <a:buClr>
                <a:srgbClr val="404040"/>
              </a:buClr>
              <a:buNone/>
            </a:pPr>
            <a:r>
              <a:rPr lang="fr-FR" sz="1800" i="1" dirty="0" smtClean="0">
                <a:solidFill>
                  <a:srgbClr val="0070C0"/>
                </a:solidFill>
              </a:rPr>
              <a:t>http://www.larousse.fr/dictionnaires/francais/domotique/26402</a:t>
            </a:r>
          </a:p>
          <a:p>
            <a:pPr>
              <a:lnSpc>
                <a:spcPct val="150000"/>
              </a:lnSpc>
              <a:buClr>
                <a:srgbClr val="404040"/>
              </a:buClr>
              <a:buNone/>
            </a:pPr>
            <a:endParaRPr lang="fr-FR" sz="3200" b="1" i="1" dirty="0" smtClean="0">
              <a:solidFill>
                <a:srgbClr val="404040"/>
              </a:solidFill>
            </a:endParaRPr>
          </a:p>
          <a:p>
            <a:pPr lvl="1">
              <a:lnSpc>
                <a:spcPct val="150000"/>
              </a:lnSpc>
              <a:buClr>
                <a:srgbClr val="404040"/>
              </a:buClr>
              <a:buFont typeface="Arial"/>
              <a:buChar char="•"/>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pic>
        <p:nvPicPr>
          <p:cNvPr id="7170" name="Picture 2" descr="Afficher l'image d'origine"/>
          <p:cNvPicPr>
            <a:picLocks noChangeAspect="1" noChangeArrowheads="1"/>
          </p:cNvPicPr>
          <p:nvPr/>
        </p:nvPicPr>
        <p:blipFill>
          <a:blip r:embed="rId3" cstate="print"/>
          <a:srcRect/>
          <a:stretch>
            <a:fillRect/>
          </a:stretch>
        </p:blipFill>
        <p:spPr bwMode="auto">
          <a:xfrm>
            <a:off x="7678589" y="2564904"/>
            <a:ext cx="4248471" cy="352839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5256584"/>
          </a:xfrm>
        </p:spPr>
        <p:txBody>
          <a:bodyPr>
            <a:normAutofit/>
          </a:bodyPr>
          <a:lstStyle/>
          <a:p>
            <a:pPr marL="228600" indent="-228600" algn="l" defTabSz="914400">
              <a:lnSpc>
                <a:spcPct val="110000"/>
              </a:lnSpc>
              <a:spcBef>
                <a:spcPts val="1800"/>
              </a:spcBef>
              <a:buClr>
                <a:srgbClr val="404040"/>
              </a:buClr>
              <a:buSzPct val="80000"/>
              <a:buNone/>
            </a:pPr>
            <a:r>
              <a:rPr lang="fr-FR" sz="3200" b="1" i="0" dirty="0" smtClean="0">
                <a:solidFill>
                  <a:srgbClr val="404040"/>
                </a:solidFill>
                <a:latin typeface="Corbel"/>
                <a:ea typeface="+mn-ea"/>
                <a:cs typeface="+mn-cs"/>
              </a:rPr>
              <a:t>Vers 1980</a:t>
            </a:r>
            <a:endParaRPr lang="fr-FR" sz="3200" b="1" i="1" dirty="0" smtClean="0">
              <a:solidFill>
                <a:srgbClr val="404040"/>
              </a:solidFill>
              <a:latin typeface="Corbel"/>
              <a:ea typeface="+mn-ea"/>
              <a:cs typeface="+mn-cs"/>
            </a:endParaRPr>
          </a:p>
          <a:p>
            <a:pPr lvl="1">
              <a:lnSpc>
                <a:spcPct val="150000"/>
              </a:lnSpc>
              <a:buClr>
                <a:srgbClr val="404040"/>
              </a:buClr>
              <a:buFont typeface="Arial"/>
              <a:buChar char="•"/>
            </a:pPr>
            <a:r>
              <a:rPr lang="fr-FR" dirty="0" smtClean="0"/>
              <a:t>Apparition des premières application de domotique</a:t>
            </a:r>
            <a:endParaRPr lang="fr-FR" sz="2100" dirty="0" smtClean="0">
              <a:solidFill>
                <a:srgbClr val="404040"/>
              </a:solidFill>
            </a:endParaRPr>
          </a:p>
          <a:p>
            <a:pPr>
              <a:lnSpc>
                <a:spcPct val="110000"/>
              </a:lnSpc>
              <a:buClr>
                <a:srgbClr val="404040"/>
              </a:buClr>
              <a:buNone/>
            </a:pPr>
            <a:r>
              <a:rPr lang="fr-FR" sz="3200" b="1" dirty="0" smtClean="0">
                <a:solidFill>
                  <a:srgbClr val="404040"/>
                </a:solidFill>
              </a:rPr>
              <a:t>Comment ?</a:t>
            </a:r>
            <a:endParaRPr lang="fr-FR" sz="3200" b="1" i="1" dirty="0" smtClean="0">
              <a:solidFill>
                <a:srgbClr val="404040"/>
              </a:solidFill>
            </a:endParaRPr>
          </a:p>
          <a:p>
            <a:pPr lvl="1">
              <a:lnSpc>
                <a:spcPct val="150000"/>
              </a:lnSpc>
              <a:buClr>
                <a:srgbClr val="404040"/>
              </a:buClr>
              <a:buFont typeface="Arial"/>
              <a:buChar char="•"/>
            </a:pPr>
            <a:r>
              <a:rPr lang="fr-FR" dirty="0" smtClean="0"/>
              <a:t>Grâce à la miniaturisation des systèmes informatiques et électroniques</a:t>
            </a:r>
            <a:endParaRPr lang="fr-FR" dirty="0" smtClean="0">
              <a:solidFill>
                <a:srgbClr val="404040"/>
              </a:solidFill>
            </a:endParaRPr>
          </a:p>
          <a:p>
            <a:pPr>
              <a:lnSpc>
                <a:spcPct val="110000"/>
              </a:lnSpc>
              <a:buClr>
                <a:srgbClr val="404040"/>
              </a:buClr>
              <a:buNone/>
            </a:pPr>
            <a:r>
              <a:rPr lang="fr-FR" sz="3200" b="1" dirty="0" smtClean="0">
                <a:solidFill>
                  <a:srgbClr val="404040"/>
                </a:solidFill>
              </a:rPr>
              <a:t>Pourquoi?</a:t>
            </a:r>
            <a:endParaRPr lang="fr-FR" sz="3200" b="1" i="1" dirty="0" smtClean="0">
              <a:solidFill>
                <a:srgbClr val="404040"/>
              </a:solidFill>
            </a:endParaRPr>
          </a:p>
          <a:p>
            <a:pPr lvl="1">
              <a:lnSpc>
                <a:spcPct val="150000"/>
              </a:lnSpc>
              <a:buClr>
                <a:srgbClr val="404040"/>
              </a:buClr>
              <a:buFont typeface="Arial"/>
              <a:buChar char="•"/>
            </a:pPr>
            <a:r>
              <a:rPr lang="fr-FR" dirty="0" smtClean="0"/>
              <a:t>Confort, sécurité, convivialité et réduction des coûts de consommation en énergie des équipements, dans la gestion des habitations</a:t>
            </a:r>
          </a:p>
          <a:p>
            <a:pPr>
              <a:lnSpc>
                <a:spcPct val="150000"/>
              </a:lnSpc>
              <a:buClr>
                <a:srgbClr val="404040"/>
              </a:buClr>
              <a:buNone/>
            </a:pPr>
            <a:endParaRPr lang="fr-FR" sz="3200" b="1" i="1" dirty="0" smtClean="0">
              <a:solidFill>
                <a:srgbClr val="404040"/>
              </a:solidFill>
            </a:endParaRPr>
          </a:p>
          <a:p>
            <a:pPr lvl="1">
              <a:lnSpc>
                <a:spcPct val="150000"/>
              </a:lnSpc>
              <a:buClr>
                <a:srgbClr val="404040"/>
              </a:buClr>
              <a:buFont typeface="Arial"/>
              <a:buChar char="•"/>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196752"/>
            <a:ext cx="10287000" cy="5256584"/>
          </a:xfrm>
        </p:spPr>
        <p:txBody>
          <a:bodyPr>
            <a:normAutofit/>
          </a:bodyPr>
          <a:lstStyle/>
          <a:p>
            <a:pPr marL="228600" indent="-228600" algn="l" defTabSz="914400">
              <a:lnSpc>
                <a:spcPct val="110000"/>
              </a:lnSpc>
              <a:spcBef>
                <a:spcPts val="1800"/>
              </a:spcBef>
              <a:buClr>
                <a:srgbClr val="404040"/>
              </a:buClr>
              <a:buSzPct val="80000"/>
              <a:buNone/>
            </a:pPr>
            <a:r>
              <a:rPr lang="fr-FR" sz="3200" b="1" i="0" dirty="0" smtClean="0">
                <a:solidFill>
                  <a:srgbClr val="404040"/>
                </a:solidFill>
                <a:latin typeface="Corbel"/>
                <a:ea typeface="+mn-ea"/>
                <a:cs typeface="+mn-cs"/>
              </a:rPr>
              <a:t>Depuis 2000</a:t>
            </a:r>
            <a:endParaRPr lang="fr-FR" sz="3200" b="1" i="1" dirty="0" smtClean="0">
              <a:solidFill>
                <a:srgbClr val="404040"/>
              </a:solidFill>
              <a:latin typeface="Corbel"/>
              <a:ea typeface="+mn-ea"/>
              <a:cs typeface="+mn-cs"/>
            </a:endParaRPr>
          </a:p>
          <a:p>
            <a:pPr lvl="1">
              <a:lnSpc>
                <a:spcPct val="150000"/>
              </a:lnSpc>
              <a:buClr>
                <a:srgbClr val="404040"/>
              </a:buClr>
              <a:buFont typeface="Arial"/>
              <a:buChar char="•"/>
            </a:pPr>
            <a:r>
              <a:rPr lang="fr-FR" dirty="0" smtClean="0"/>
              <a:t>Le secteur de la domotique ne cesse de croitre</a:t>
            </a:r>
            <a:endParaRPr lang="fr-FR" sz="2100" dirty="0" smtClean="0">
              <a:solidFill>
                <a:srgbClr val="404040"/>
              </a:solidFill>
            </a:endParaRPr>
          </a:p>
          <a:p>
            <a:pPr>
              <a:lnSpc>
                <a:spcPct val="110000"/>
              </a:lnSpc>
              <a:buClr>
                <a:srgbClr val="404040"/>
              </a:buClr>
              <a:buNone/>
            </a:pPr>
            <a:r>
              <a:rPr lang="fr-FR" sz="3200" b="1" dirty="0" smtClean="0">
                <a:solidFill>
                  <a:srgbClr val="404040"/>
                </a:solidFill>
              </a:rPr>
              <a:t>Comment ?</a:t>
            </a:r>
            <a:endParaRPr lang="fr-FR" sz="3200" b="1" i="1" dirty="0" smtClean="0">
              <a:solidFill>
                <a:srgbClr val="404040"/>
              </a:solidFill>
            </a:endParaRPr>
          </a:p>
          <a:p>
            <a:pPr lvl="1">
              <a:lnSpc>
                <a:spcPct val="150000"/>
              </a:lnSpc>
              <a:buClr>
                <a:srgbClr val="404040"/>
              </a:buClr>
              <a:buFont typeface="Arial"/>
              <a:buChar char="•"/>
            </a:pPr>
            <a:r>
              <a:rPr lang="fr-FR" dirty="0" smtClean="0"/>
              <a:t>Grâce au vieillissement de la population et au durcissement des normes de consommation d’énergie</a:t>
            </a:r>
            <a:endParaRPr lang="fr-FR" dirty="0" smtClean="0">
              <a:solidFill>
                <a:srgbClr val="404040"/>
              </a:solidFill>
            </a:endParaRPr>
          </a:p>
          <a:p>
            <a:pPr>
              <a:lnSpc>
                <a:spcPct val="110000"/>
              </a:lnSpc>
              <a:buClr>
                <a:srgbClr val="404040"/>
              </a:buClr>
              <a:buNone/>
            </a:pPr>
            <a:r>
              <a:rPr lang="fr-FR" sz="3200" b="1" dirty="0" smtClean="0">
                <a:solidFill>
                  <a:srgbClr val="404040"/>
                </a:solidFill>
              </a:rPr>
              <a:t>Pourquoi?</a:t>
            </a:r>
            <a:endParaRPr lang="fr-FR" sz="3200" b="1" i="1" dirty="0" smtClean="0">
              <a:solidFill>
                <a:srgbClr val="404040"/>
              </a:solidFill>
            </a:endParaRPr>
          </a:p>
          <a:p>
            <a:pPr lvl="1">
              <a:lnSpc>
                <a:spcPct val="150000"/>
              </a:lnSpc>
              <a:buClr>
                <a:srgbClr val="404040"/>
              </a:buClr>
              <a:buFont typeface="Arial"/>
              <a:buChar char="•"/>
            </a:pPr>
            <a:r>
              <a:rPr lang="fr-FR" dirty="0" smtClean="0"/>
              <a:t>Confort, sécurité, convivialité et réduction des coûts de consommation en énergie des équipements, dans la gestion des habitations</a:t>
            </a:r>
          </a:p>
          <a:p>
            <a:pPr>
              <a:lnSpc>
                <a:spcPct val="150000"/>
              </a:lnSpc>
              <a:buClr>
                <a:srgbClr val="404040"/>
              </a:buClr>
              <a:buNone/>
            </a:pPr>
            <a:endParaRPr lang="fr-FR" sz="3200" b="1" i="1" dirty="0" smtClean="0">
              <a:solidFill>
                <a:srgbClr val="404040"/>
              </a:solidFill>
            </a:endParaRPr>
          </a:p>
          <a:p>
            <a:pPr lvl="1">
              <a:lnSpc>
                <a:spcPct val="150000"/>
              </a:lnSpc>
              <a:buClr>
                <a:srgbClr val="404040"/>
              </a:buClr>
              <a:buFont typeface="Arial"/>
              <a:buChar char="•"/>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2016224"/>
          </a:xfrm>
        </p:spPr>
        <p:txBody>
          <a:bodyPr>
            <a:normAutofit/>
          </a:bodyPr>
          <a:lstStyle/>
          <a:p>
            <a:pPr>
              <a:lnSpc>
                <a:spcPct val="110000"/>
              </a:lnSpc>
              <a:buClr>
                <a:srgbClr val="404040"/>
              </a:buClr>
              <a:buNone/>
            </a:pPr>
            <a:r>
              <a:rPr lang="fr-FR" sz="3200" b="1" dirty="0" smtClean="0">
                <a:solidFill>
                  <a:srgbClr val="404040"/>
                </a:solidFill>
              </a:rPr>
              <a:t>De 2000 à 2002</a:t>
            </a:r>
            <a:endParaRPr lang="fr-FR" sz="3200" b="1" i="1" dirty="0" smtClean="0">
              <a:solidFill>
                <a:srgbClr val="404040"/>
              </a:solidFill>
            </a:endParaRPr>
          </a:p>
          <a:p>
            <a:pPr lvl="1">
              <a:lnSpc>
                <a:spcPct val="150000"/>
              </a:lnSpc>
              <a:buClr>
                <a:srgbClr val="404040"/>
              </a:buClr>
              <a:buFont typeface="Arial"/>
              <a:buChar char="•"/>
            </a:pPr>
            <a:r>
              <a:rPr lang="fr-FR" dirty="0" smtClean="0"/>
              <a:t>Le potentiel de la domotique sur le marché Français s’est élevé à 200 millions d’euros</a:t>
            </a:r>
          </a:p>
          <a:p>
            <a:pPr>
              <a:lnSpc>
                <a:spcPct val="150000"/>
              </a:lnSpc>
              <a:buClr>
                <a:srgbClr val="404040"/>
              </a:buClr>
              <a:buNone/>
            </a:pPr>
            <a:endParaRPr lang="fr-FR" sz="3200" b="1" i="1" dirty="0" smtClean="0">
              <a:solidFill>
                <a:srgbClr val="404040"/>
              </a:solidFill>
            </a:endParaRPr>
          </a:p>
          <a:p>
            <a:pPr lvl="1">
              <a:lnSpc>
                <a:spcPct val="150000"/>
              </a:lnSpc>
              <a:buClr>
                <a:srgbClr val="404040"/>
              </a:buClr>
              <a:buNone/>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pic>
        <p:nvPicPr>
          <p:cNvPr id="25604" name="Picture 4" descr="Afficher l'image d'origine"/>
          <p:cNvPicPr>
            <a:picLocks noChangeAspect="1" noChangeArrowheads="1"/>
          </p:cNvPicPr>
          <p:nvPr/>
        </p:nvPicPr>
        <p:blipFill>
          <a:blip r:embed="rId3" cstate="print"/>
          <a:srcRect/>
          <a:stretch>
            <a:fillRect/>
          </a:stretch>
        </p:blipFill>
        <p:spPr bwMode="auto">
          <a:xfrm>
            <a:off x="4366220" y="3356991"/>
            <a:ext cx="2880320" cy="266696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648072"/>
          </a:xfrm>
        </p:spPr>
        <p:txBody>
          <a:bodyPr>
            <a:normAutofit/>
          </a:bodyPr>
          <a:lstStyle/>
          <a:p>
            <a:pPr>
              <a:lnSpc>
                <a:spcPct val="110000"/>
              </a:lnSpc>
              <a:buClr>
                <a:srgbClr val="404040"/>
              </a:buClr>
              <a:buNone/>
            </a:pPr>
            <a:r>
              <a:rPr lang="fr-FR" sz="3200" b="1" dirty="0" smtClean="0">
                <a:solidFill>
                  <a:srgbClr val="404040"/>
                </a:solidFill>
              </a:rPr>
              <a:t>De 2010 à 2015</a:t>
            </a:r>
            <a:endParaRPr lang="fr-FR" sz="3200" b="1" i="1" dirty="0" smtClean="0">
              <a:solidFill>
                <a:srgbClr val="404040"/>
              </a:solidFill>
            </a:endParaRPr>
          </a:p>
          <a:p>
            <a:pPr>
              <a:lnSpc>
                <a:spcPct val="150000"/>
              </a:lnSpc>
              <a:buClr>
                <a:srgbClr val="404040"/>
              </a:buClr>
              <a:buNone/>
            </a:pPr>
            <a:endParaRPr lang="fr-FR" sz="3200" b="1" i="1" dirty="0" smtClean="0">
              <a:solidFill>
                <a:srgbClr val="404040"/>
              </a:solidFill>
            </a:endParaRPr>
          </a:p>
          <a:p>
            <a:pPr lvl="1">
              <a:lnSpc>
                <a:spcPct val="150000"/>
              </a:lnSpc>
              <a:buClr>
                <a:srgbClr val="404040"/>
              </a:buClr>
              <a:buNone/>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pic>
        <p:nvPicPr>
          <p:cNvPr id="4" name="Picture 2"/>
          <p:cNvPicPr>
            <a:picLocks noChangeAspect="1" noChangeArrowheads="1"/>
          </p:cNvPicPr>
          <p:nvPr/>
        </p:nvPicPr>
        <p:blipFill>
          <a:blip r:embed="rId3" cstate="print"/>
          <a:srcRect/>
          <a:stretch>
            <a:fillRect/>
          </a:stretch>
        </p:blipFill>
        <p:spPr bwMode="auto">
          <a:xfrm>
            <a:off x="2422004" y="2060848"/>
            <a:ext cx="6552728" cy="421058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648072"/>
          </a:xfrm>
        </p:spPr>
        <p:txBody>
          <a:bodyPr>
            <a:normAutofit/>
          </a:bodyPr>
          <a:lstStyle/>
          <a:p>
            <a:pPr>
              <a:lnSpc>
                <a:spcPct val="110000"/>
              </a:lnSpc>
              <a:buClr>
                <a:srgbClr val="404040"/>
              </a:buClr>
              <a:buNone/>
            </a:pPr>
            <a:r>
              <a:rPr lang="fr-FR" sz="3200" b="1" dirty="0" smtClean="0">
                <a:solidFill>
                  <a:srgbClr val="404040"/>
                </a:solidFill>
              </a:rPr>
              <a:t>Intérêt envers la domotique en 2014, en France </a:t>
            </a:r>
            <a:r>
              <a:rPr lang="fr-FR" sz="2200" b="1" i="1" dirty="0" smtClean="0">
                <a:solidFill>
                  <a:srgbClr val="0070C0"/>
                </a:solidFill>
              </a:rPr>
              <a:t>(</a:t>
            </a:r>
            <a:r>
              <a:rPr lang="fr-FR" sz="2200" b="1" i="1" dirty="0" err="1" smtClean="0">
                <a:solidFill>
                  <a:srgbClr val="0070C0"/>
                </a:solidFill>
              </a:rPr>
              <a:t>Promotelec</a:t>
            </a:r>
            <a:r>
              <a:rPr lang="fr-FR" sz="2200" b="1" i="1" dirty="0" smtClean="0">
                <a:solidFill>
                  <a:srgbClr val="0070C0"/>
                </a:solidFill>
              </a:rPr>
              <a:t>)</a:t>
            </a:r>
          </a:p>
          <a:p>
            <a:pPr>
              <a:lnSpc>
                <a:spcPct val="150000"/>
              </a:lnSpc>
              <a:buClr>
                <a:srgbClr val="404040"/>
              </a:buClr>
              <a:buNone/>
            </a:pPr>
            <a:endParaRPr lang="fr-FR" sz="3200" b="1" i="1" dirty="0" smtClean="0">
              <a:solidFill>
                <a:srgbClr val="404040"/>
              </a:solidFill>
            </a:endParaRPr>
          </a:p>
          <a:p>
            <a:pPr lvl="1">
              <a:lnSpc>
                <a:spcPct val="150000"/>
              </a:lnSpc>
              <a:buClr>
                <a:srgbClr val="404040"/>
              </a:buClr>
              <a:buNone/>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pic>
        <p:nvPicPr>
          <p:cNvPr id="34818" name="Picture 2" descr="http://www.abavala.com/wp-content/uploads/promotelec-2014.-interet-generation.jpg"/>
          <p:cNvPicPr>
            <a:picLocks noChangeAspect="1" noChangeArrowheads="1"/>
          </p:cNvPicPr>
          <p:nvPr/>
        </p:nvPicPr>
        <p:blipFill>
          <a:blip r:embed="rId3" cstate="print"/>
          <a:srcRect/>
          <a:stretch>
            <a:fillRect/>
          </a:stretch>
        </p:blipFill>
        <p:spPr bwMode="auto">
          <a:xfrm>
            <a:off x="765820" y="2060848"/>
            <a:ext cx="10513168" cy="42560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648072"/>
          </a:xfrm>
        </p:spPr>
        <p:txBody>
          <a:bodyPr>
            <a:normAutofit/>
          </a:bodyPr>
          <a:lstStyle/>
          <a:p>
            <a:pPr>
              <a:lnSpc>
                <a:spcPct val="110000"/>
              </a:lnSpc>
              <a:buClr>
                <a:srgbClr val="404040"/>
              </a:buClr>
              <a:buNone/>
            </a:pPr>
            <a:r>
              <a:rPr lang="fr-FR" sz="3200" b="1" dirty="0" smtClean="0">
                <a:solidFill>
                  <a:srgbClr val="404040"/>
                </a:solidFill>
              </a:rPr>
              <a:t>Intérêt envers la domotique en 2014, en France </a:t>
            </a:r>
            <a:r>
              <a:rPr lang="fr-FR" sz="2200" b="1" i="1" dirty="0" smtClean="0">
                <a:solidFill>
                  <a:srgbClr val="0070C0"/>
                </a:solidFill>
              </a:rPr>
              <a:t>(</a:t>
            </a:r>
            <a:r>
              <a:rPr lang="fr-FR" sz="2200" b="1" i="1" dirty="0" err="1" smtClean="0">
                <a:solidFill>
                  <a:srgbClr val="0070C0"/>
                </a:solidFill>
              </a:rPr>
              <a:t>Promotelec</a:t>
            </a:r>
            <a:r>
              <a:rPr lang="fr-FR" sz="2200" b="1" i="1" dirty="0" smtClean="0">
                <a:solidFill>
                  <a:srgbClr val="0070C0"/>
                </a:solidFill>
              </a:rPr>
              <a:t>)</a:t>
            </a:r>
          </a:p>
          <a:p>
            <a:pPr>
              <a:lnSpc>
                <a:spcPct val="150000"/>
              </a:lnSpc>
              <a:buClr>
                <a:srgbClr val="404040"/>
              </a:buClr>
              <a:buNone/>
            </a:pPr>
            <a:endParaRPr lang="fr-FR" sz="3200" b="1" i="1" dirty="0" smtClean="0">
              <a:solidFill>
                <a:srgbClr val="404040"/>
              </a:solidFill>
            </a:endParaRPr>
          </a:p>
          <a:p>
            <a:pPr lvl="1">
              <a:lnSpc>
                <a:spcPct val="150000"/>
              </a:lnSpc>
              <a:buClr>
                <a:srgbClr val="404040"/>
              </a:buClr>
              <a:buNone/>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pic>
        <p:nvPicPr>
          <p:cNvPr id="35844" name="Picture 4"/>
          <p:cNvPicPr>
            <a:picLocks noChangeAspect="1" noChangeArrowheads="1"/>
          </p:cNvPicPr>
          <p:nvPr/>
        </p:nvPicPr>
        <p:blipFill>
          <a:blip r:embed="rId3" cstate="print"/>
          <a:srcRect/>
          <a:stretch>
            <a:fillRect/>
          </a:stretch>
        </p:blipFill>
        <p:spPr bwMode="auto">
          <a:xfrm>
            <a:off x="2205980" y="1988840"/>
            <a:ext cx="8064896" cy="45760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 – Histoire &amp; Evolution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648072"/>
          </a:xfrm>
        </p:spPr>
        <p:txBody>
          <a:bodyPr>
            <a:normAutofit fontScale="85000" lnSpcReduction="20000"/>
          </a:bodyPr>
          <a:lstStyle/>
          <a:p>
            <a:pPr>
              <a:lnSpc>
                <a:spcPct val="150000"/>
              </a:lnSpc>
              <a:buClr>
                <a:srgbClr val="404040"/>
              </a:buClr>
              <a:buNone/>
            </a:pPr>
            <a:r>
              <a:rPr lang="fr-FR" sz="3200" b="1" dirty="0" smtClean="0">
                <a:solidFill>
                  <a:srgbClr val="404040"/>
                </a:solidFill>
              </a:rPr>
              <a:t>La domotique de nos jours</a:t>
            </a:r>
          </a:p>
          <a:p>
            <a:pPr lvl="1">
              <a:lnSpc>
                <a:spcPct val="150000"/>
              </a:lnSpc>
              <a:buClr>
                <a:srgbClr val="404040"/>
              </a:buClr>
              <a:buNone/>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graphicFrame>
        <p:nvGraphicFramePr>
          <p:cNvPr id="2051" name="Object 3">
            <a:hlinkClick r:id="rId4" action="ppaction://hlinkfile"/>
          </p:cNvPr>
          <p:cNvGraphicFramePr>
            <a:graphicFrameLocks noChangeAspect="1"/>
          </p:cNvGraphicFramePr>
          <p:nvPr/>
        </p:nvGraphicFramePr>
        <p:xfrm>
          <a:off x="4603750" y="3316288"/>
          <a:ext cx="4484688" cy="685800"/>
        </p:xfrm>
        <a:graphic>
          <a:graphicData uri="http://schemas.openxmlformats.org/presentationml/2006/ole">
            <p:oleObj spid="_x0000_s2051" name="Objet d’environnement du Gestionnaire de liaisons" showAsIcon="1" r:id="rId5" imgW="4484160" imgH="685800" progId="Package">
              <p:embed/>
            </p:oleObj>
          </a:graphicData>
        </a:graphic>
      </p:graphicFrame>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III - Futur</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5256584"/>
          </a:xfrm>
        </p:spPr>
        <p:txBody>
          <a:bodyPr>
            <a:normAutofit/>
          </a:bodyPr>
          <a:lstStyle/>
          <a:p>
            <a:pPr marL="228600" indent="-228600" algn="l" defTabSz="914400">
              <a:lnSpc>
                <a:spcPct val="110000"/>
              </a:lnSpc>
              <a:spcBef>
                <a:spcPts val="1800"/>
              </a:spcBef>
              <a:buClr>
                <a:srgbClr val="404040"/>
              </a:buClr>
              <a:buSzPct val="80000"/>
              <a:buNone/>
            </a:pPr>
            <a:r>
              <a:rPr lang="fr-FR" sz="3200" b="1" i="0" dirty="0" smtClean="0">
                <a:solidFill>
                  <a:srgbClr val="404040"/>
                </a:solidFill>
                <a:latin typeface="Corbel"/>
                <a:ea typeface="+mn-ea"/>
                <a:cs typeface="+mn-cs"/>
              </a:rPr>
              <a:t>La domotique dans le futur ? </a:t>
            </a:r>
            <a:endParaRPr lang="fr-FR" sz="3200" b="1" i="1" dirty="0" smtClean="0">
              <a:solidFill>
                <a:srgbClr val="404040"/>
              </a:solidFill>
              <a:latin typeface="Corbel"/>
              <a:ea typeface="+mn-ea"/>
              <a:cs typeface="+mn-cs"/>
            </a:endParaRPr>
          </a:p>
          <a:p>
            <a:pPr lvl="1">
              <a:lnSpc>
                <a:spcPct val="150000"/>
              </a:lnSpc>
              <a:buClr>
                <a:srgbClr val="404040"/>
              </a:buClr>
              <a:buNone/>
            </a:pPr>
            <a:endParaRPr lang="fr-FR" dirty="0" smtClean="0">
              <a:solidFill>
                <a:srgbClr val="404040"/>
              </a:solidFill>
            </a:endParaRPr>
          </a:p>
          <a:p>
            <a:pPr lvl="1">
              <a:lnSpc>
                <a:spcPct val="150000"/>
              </a:lnSpc>
              <a:buClr>
                <a:srgbClr val="404040"/>
              </a:buClr>
              <a:buNone/>
            </a:pPr>
            <a:endParaRPr lang="fr-FR" sz="2100" dirty="0" smtClean="0">
              <a:solidFill>
                <a:srgbClr val="404040"/>
              </a:solidFill>
            </a:endParaRPr>
          </a:p>
          <a:p>
            <a:pPr>
              <a:lnSpc>
                <a:spcPct val="150000"/>
              </a:lnSpc>
              <a:buClr>
                <a:srgbClr val="404040"/>
              </a:buClr>
              <a:buNone/>
            </a:pPr>
            <a:endParaRPr lang="fr-FR" sz="3200" b="1" i="1" dirty="0" smtClean="0">
              <a:solidFill>
                <a:srgbClr val="404040"/>
              </a:solidFill>
            </a:endParaRPr>
          </a:p>
          <a:p>
            <a:pPr lvl="1">
              <a:lnSpc>
                <a:spcPct val="150000"/>
              </a:lnSpc>
              <a:buClr>
                <a:srgbClr val="404040"/>
              </a:buClr>
              <a:buFont typeface="Arial"/>
              <a:buChar char="•"/>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graphicFrame>
        <p:nvGraphicFramePr>
          <p:cNvPr id="1027" name="Object 3"/>
          <p:cNvGraphicFramePr>
            <a:graphicFrameLocks noChangeAspect="1"/>
          </p:cNvGraphicFramePr>
          <p:nvPr/>
        </p:nvGraphicFramePr>
        <p:xfrm>
          <a:off x="2926060" y="3429000"/>
          <a:ext cx="5678488" cy="685800"/>
        </p:xfrm>
        <a:graphic>
          <a:graphicData uri="http://schemas.openxmlformats.org/presentationml/2006/ole">
            <p:oleObj spid="_x0000_s1027" name="Objet d’environnement du Gestionnaire de liaisons" showAsIcon="1" r:id="rId4" imgW="5678280" imgH="685800" progId="Package">
              <p:embed/>
            </p:oleObj>
          </a:graphicData>
        </a:graphic>
      </p:graphicFrame>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476672"/>
            <a:ext cx="10971372" cy="70676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III - Futur</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053852" y="1268760"/>
            <a:ext cx="10287000" cy="5256584"/>
          </a:xfrm>
        </p:spPr>
        <p:txBody>
          <a:bodyPr>
            <a:normAutofit/>
          </a:bodyPr>
          <a:lstStyle/>
          <a:p>
            <a:pPr marL="228600" indent="-228600" algn="l" defTabSz="914400">
              <a:lnSpc>
                <a:spcPct val="110000"/>
              </a:lnSpc>
              <a:spcBef>
                <a:spcPts val="1800"/>
              </a:spcBef>
              <a:buClr>
                <a:srgbClr val="404040"/>
              </a:buClr>
              <a:buSzPct val="80000"/>
              <a:buNone/>
            </a:pPr>
            <a:r>
              <a:rPr lang="fr-FR" sz="3200" b="1" i="0" dirty="0" smtClean="0">
                <a:solidFill>
                  <a:srgbClr val="404040"/>
                </a:solidFill>
                <a:latin typeface="Corbel"/>
                <a:ea typeface="+mn-ea"/>
                <a:cs typeface="+mn-cs"/>
              </a:rPr>
              <a:t>La domotique dans le futur ? </a:t>
            </a:r>
            <a:endParaRPr lang="fr-FR" sz="3200" b="1" i="1" dirty="0" smtClean="0">
              <a:solidFill>
                <a:srgbClr val="404040"/>
              </a:solidFill>
              <a:latin typeface="Corbel"/>
              <a:ea typeface="+mn-ea"/>
              <a:cs typeface="+mn-cs"/>
            </a:endParaRPr>
          </a:p>
          <a:p>
            <a:pPr lvl="1">
              <a:lnSpc>
                <a:spcPct val="150000"/>
              </a:lnSpc>
              <a:buClr>
                <a:srgbClr val="404040"/>
              </a:buClr>
              <a:buNone/>
            </a:pPr>
            <a:endParaRPr lang="fr-FR" dirty="0" smtClean="0">
              <a:solidFill>
                <a:srgbClr val="404040"/>
              </a:solidFill>
            </a:endParaRPr>
          </a:p>
          <a:p>
            <a:pPr lvl="1">
              <a:lnSpc>
                <a:spcPct val="150000"/>
              </a:lnSpc>
              <a:buClr>
                <a:srgbClr val="404040"/>
              </a:buClr>
              <a:buNone/>
            </a:pPr>
            <a:endParaRPr lang="fr-FR" sz="2100" dirty="0" smtClean="0">
              <a:solidFill>
                <a:srgbClr val="404040"/>
              </a:solidFill>
            </a:endParaRPr>
          </a:p>
          <a:p>
            <a:pPr>
              <a:lnSpc>
                <a:spcPct val="150000"/>
              </a:lnSpc>
              <a:buClr>
                <a:srgbClr val="404040"/>
              </a:buClr>
              <a:buNone/>
            </a:pPr>
            <a:endParaRPr lang="fr-FR" sz="3200" b="1" i="1" dirty="0" smtClean="0">
              <a:solidFill>
                <a:srgbClr val="404040"/>
              </a:solidFill>
            </a:endParaRPr>
          </a:p>
          <a:p>
            <a:pPr lvl="1">
              <a:lnSpc>
                <a:spcPct val="150000"/>
              </a:lnSpc>
              <a:buClr>
                <a:srgbClr val="404040"/>
              </a:buClr>
              <a:buFont typeface="Arial"/>
              <a:buChar char="•"/>
            </a:pPr>
            <a:endParaRPr lang="fr-FR" sz="2800" dirty="0" smtClean="0">
              <a:solidFill>
                <a:srgbClr val="404040"/>
              </a:solidFill>
            </a:endParaRPr>
          </a:p>
          <a:p>
            <a:pPr marL="228600" indent="-228600" algn="l" defTabSz="914400">
              <a:lnSpc>
                <a:spcPct val="90000"/>
              </a:lnSpc>
              <a:spcBef>
                <a:spcPts val="1800"/>
              </a:spcBef>
              <a:buClr>
                <a:srgbClr val="404040"/>
              </a:buClr>
              <a:buSzPct val="80000"/>
              <a:buFont typeface="Arial"/>
              <a:buChar char="•"/>
            </a:pPr>
            <a:endParaRPr lang="fr-FR" sz="2800" i="0" dirty="0" smtClean="0">
              <a:solidFill>
                <a:srgbClr val="404040"/>
              </a:solidFill>
              <a:latin typeface="Corbel"/>
              <a:ea typeface="+mn-ea"/>
              <a:cs typeface="+mn-cs"/>
            </a:endParaRPr>
          </a:p>
          <a:p>
            <a:pPr marL="228600" indent="-228600" algn="l" defTabSz="914400">
              <a:lnSpc>
                <a:spcPct val="90000"/>
              </a:lnSpc>
              <a:spcBef>
                <a:spcPts val="1800"/>
              </a:spcBef>
              <a:buClr>
                <a:srgbClr val="404040"/>
              </a:buClr>
              <a:buSzPct val="80000"/>
              <a:buFont typeface="Arial"/>
              <a:buChar char="•"/>
            </a:pPr>
            <a:endParaRPr lang="fr-FR" sz="2800" b="1" i="0" dirty="0">
              <a:solidFill>
                <a:srgbClr val="404040"/>
              </a:solidFill>
              <a:latin typeface="Corbel"/>
              <a:ea typeface="+mn-ea"/>
              <a:cs typeface="+mn-cs"/>
            </a:endParaRPr>
          </a:p>
        </p:txBody>
      </p:sp>
      <p:graphicFrame>
        <p:nvGraphicFramePr>
          <p:cNvPr id="3075" name="Object 3"/>
          <p:cNvGraphicFramePr>
            <a:graphicFrameLocks noChangeAspect="1"/>
          </p:cNvGraphicFramePr>
          <p:nvPr/>
        </p:nvGraphicFramePr>
        <p:xfrm>
          <a:off x="2710036" y="3212976"/>
          <a:ext cx="6224588" cy="685800"/>
        </p:xfrm>
        <a:graphic>
          <a:graphicData uri="http://schemas.openxmlformats.org/presentationml/2006/ole">
            <p:oleObj spid="_x0000_s3075" name="Objet d’environnement du Gestionnaire de liaisons" showAsIcon="1" r:id="rId4" imgW="6224400" imgH="685800" progId="Package">
              <p:embed/>
            </p:oleObj>
          </a:graphicData>
        </a:graphic>
      </p:graphicFrame>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260648"/>
            <a:ext cx="10971372" cy="106680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Conclusion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197868" y="1700808"/>
            <a:ext cx="10287000" cy="4190999"/>
          </a:xfrm>
        </p:spPr>
        <p:txBody>
          <a:bodyPr>
            <a:normAutofit/>
          </a:bodyPr>
          <a:lstStyle/>
          <a:p>
            <a:pPr lvl="1" indent="-228600">
              <a:lnSpc>
                <a:spcPct val="110000"/>
              </a:lnSpc>
              <a:spcBef>
                <a:spcPts val="1800"/>
              </a:spcBef>
              <a:buClr>
                <a:srgbClr val="404040"/>
              </a:buClr>
              <a:buNone/>
            </a:pPr>
            <a:endParaRPr lang="fr-FR" b="1" dirty="0" smtClean="0">
              <a:solidFill>
                <a:srgbClr val="404040"/>
              </a:solidFill>
              <a:latin typeface="Corbel"/>
            </a:endParaRPr>
          </a:p>
          <a:p>
            <a:pPr lvl="1" indent="-228600">
              <a:lnSpc>
                <a:spcPct val="110000"/>
              </a:lnSpc>
              <a:spcBef>
                <a:spcPts val="1800"/>
              </a:spcBef>
              <a:buClr>
                <a:srgbClr val="404040"/>
              </a:buClr>
              <a:buNone/>
            </a:pPr>
            <a:endParaRPr lang="fr-FR" b="1" dirty="0" smtClean="0">
              <a:solidFill>
                <a:srgbClr val="404040"/>
              </a:solidFill>
              <a:latin typeface="Corbel"/>
            </a:endParaRPr>
          </a:p>
          <a:p>
            <a:pPr lvl="1" indent="-228600">
              <a:lnSpc>
                <a:spcPct val="110000"/>
              </a:lnSpc>
              <a:spcBef>
                <a:spcPts val="1800"/>
              </a:spcBef>
              <a:buClr>
                <a:srgbClr val="404040"/>
              </a:buClr>
              <a:buFont typeface="Arial"/>
              <a:buChar char="•"/>
            </a:pPr>
            <a:endParaRPr lang="fr-FR" sz="2400" b="1" dirty="0" smtClean="0">
              <a:solidFill>
                <a:srgbClr val="404040"/>
              </a:solidFill>
              <a:latin typeface="Corbel"/>
            </a:endParaRPr>
          </a:p>
          <a:p>
            <a:pPr lvl="1" indent="-228600">
              <a:lnSpc>
                <a:spcPct val="110000"/>
              </a:lnSpc>
              <a:spcBef>
                <a:spcPts val="1800"/>
              </a:spcBef>
              <a:buClr>
                <a:srgbClr val="404040"/>
              </a:buClr>
              <a:buFont typeface="Arial"/>
              <a:buChar char="•"/>
            </a:pPr>
            <a:endParaRPr lang="fr-FR" sz="2400" b="1" i="0" dirty="0" smtClean="0">
              <a:solidFill>
                <a:srgbClr val="404040"/>
              </a:solidFill>
              <a:latin typeface="Corbel"/>
              <a:ea typeface="+mn-ea"/>
              <a:cs typeface="+mn-cs"/>
            </a:endParaRPr>
          </a:p>
          <a:p>
            <a:pPr marL="228600" indent="-228600" algn="l" defTabSz="914400">
              <a:lnSpc>
                <a:spcPct val="110000"/>
              </a:lnSpc>
              <a:spcBef>
                <a:spcPts val="1800"/>
              </a:spcBef>
              <a:buClr>
                <a:srgbClr val="404040"/>
              </a:buClr>
              <a:buSzPct val="80000"/>
              <a:buNone/>
            </a:pPr>
            <a:endParaRPr lang="fr-FR" sz="900" b="1" i="0" dirty="0" smtClean="0">
              <a:solidFill>
                <a:srgbClr val="404040"/>
              </a:solidFill>
              <a:latin typeface="Corbel"/>
              <a:ea typeface="+mn-ea"/>
              <a:cs typeface="+mn-cs"/>
            </a:endParaRPr>
          </a:p>
        </p:txBody>
      </p:sp>
      <p:pic>
        <p:nvPicPr>
          <p:cNvPr id="8194" name="Picture 2" descr="Afficher l'image d'origine"/>
          <p:cNvPicPr>
            <a:picLocks noChangeAspect="1" noChangeArrowheads="1"/>
          </p:cNvPicPr>
          <p:nvPr/>
        </p:nvPicPr>
        <p:blipFill>
          <a:blip r:embed="rId2" cstate="print"/>
          <a:srcRect/>
          <a:stretch>
            <a:fillRect/>
          </a:stretch>
        </p:blipFill>
        <p:spPr bwMode="auto">
          <a:xfrm>
            <a:off x="3142084" y="1412776"/>
            <a:ext cx="6000750" cy="46386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xmlns="" val="112672342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260648"/>
            <a:ext cx="10971372" cy="106680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Références</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197868" y="1700808"/>
            <a:ext cx="10287000" cy="4190999"/>
          </a:xfrm>
        </p:spPr>
        <p:txBody>
          <a:bodyPr>
            <a:normAutofit/>
          </a:bodyPr>
          <a:lstStyle/>
          <a:p>
            <a:pPr>
              <a:lnSpc>
                <a:spcPct val="110000"/>
              </a:lnSpc>
              <a:buClr>
                <a:srgbClr val="404040"/>
              </a:buClr>
              <a:buFont typeface="Arial"/>
              <a:buChar char="•"/>
            </a:pPr>
            <a:r>
              <a:rPr lang="fr-FR" b="1" dirty="0" smtClean="0">
                <a:solidFill>
                  <a:srgbClr val="404040"/>
                </a:solidFill>
                <a:hlinkClick r:id="rId2"/>
              </a:rPr>
              <a:t>http://www.ecodomotek.fr/page_domotique.html</a:t>
            </a:r>
            <a:endParaRPr lang="fr-FR" b="1" dirty="0" smtClean="0">
              <a:solidFill>
                <a:srgbClr val="404040"/>
              </a:solidFill>
            </a:endParaRPr>
          </a:p>
          <a:p>
            <a:pPr>
              <a:lnSpc>
                <a:spcPct val="110000"/>
              </a:lnSpc>
              <a:buClr>
                <a:srgbClr val="404040"/>
              </a:buClr>
              <a:buFont typeface="Arial"/>
              <a:buChar char="•"/>
            </a:pPr>
            <a:r>
              <a:rPr lang="fr-FR" b="1" dirty="0" smtClean="0">
                <a:solidFill>
                  <a:srgbClr val="404040"/>
                </a:solidFill>
                <a:hlinkClick r:id="rId3"/>
              </a:rPr>
              <a:t>http://smg-elec.com/domotique/</a:t>
            </a:r>
            <a:endParaRPr lang="fr-FR" b="1" dirty="0" smtClean="0">
              <a:solidFill>
                <a:srgbClr val="404040"/>
              </a:solidFill>
            </a:endParaRPr>
          </a:p>
          <a:p>
            <a:pPr>
              <a:lnSpc>
                <a:spcPct val="110000"/>
              </a:lnSpc>
              <a:buClr>
                <a:srgbClr val="404040"/>
              </a:buClr>
              <a:buFont typeface="Arial"/>
              <a:buChar char="•"/>
            </a:pPr>
            <a:r>
              <a:rPr lang="fr-FR" b="1" dirty="0" smtClean="0">
                <a:solidFill>
                  <a:srgbClr val="404040"/>
                </a:solidFill>
                <a:hlinkClick r:id="rId4"/>
              </a:rPr>
              <a:t>http://www.larousse.fr/dictionnaires/francais/domotique/26402</a:t>
            </a:r>
            <a:endParaRPr lang="fr-FR" b="1" dirty="0" smtClean="0">
              <a:solidFill>
                <a:srgbClr val="404040"/>
              </a:solidFill>
            </a:endParaRPr>
          </a:p>
          <a:p>
            <a:pPr>
              <a:lnSpc>
                <a:spcPct val="110000"/>
              </a:lnSpc>
              <a:buClr>
                <a:srgbClr val="404040"/>
              </a:buClr>
              <a:buFont typeface="Arial"/>
              <a:buChar char="•"/>
            </a:pPr>
            <a:r>
              <a:rPr lang="fr-FR" b="1" dirty="0" smtClean="0">
                <a:solidFill>
                  <a:srgbClr val="404040"/>
                </a:solidFill>
                <a:hlinkClick r:id="rId5"/>
              </a:rPr>
              <a:t>https://sites.google.com/site/domotiquec2i/</a:t>
            </a:r>
            <a:endParaRPr lang="fr-FR" b="1" dirty="0" smtClean="0">
              <a:solidFill>
                <a:srgbClr val="404040"/>
              </a:solidFill>
            </a:endParaRPr>
          </a:p>
          <a:p>
            <a:pPr>
              <a:lnSpc>
                <a:spcPct val="110000"/>
              </a:lnSpc>
              <a:buClr>
                <a:srgbClr val="404040"/>
              </a:buClr>
              <a:buFont typeface="Arial"/>
              <a:buChar char="•"/>
            </a:pPr>
            <a:r>
              <a:rPr lang="fr-FR" b="1" dirty="0" smtClean="0">
                <a:solidFill>
                  <a:srgbClr val="404040"/>
                </a:solidFill>
                <a:hlinkClick r:id="rId6"/>
              </a:rPr>
              <a:t>http://www.abavala.com/etat-lieux-2014-maison-connectee-en-france-promotelec/</a:t>
            </a:r>
            <a:endParaRPr lang="fr-FR" b="1" dirty="0" smtClean="0">
              <a:solidFill>
                <a:srgbClr val="404040"/>
              </a:solidFill>
            </a:endParaRPr>
          </a:p>
          <a:p>
            <a:pPr>
              <a:lnSpc>
                <a:spcPct val="110000"/>
              </a:lnSpc>
              <a:buClr>
                <a:srgbClr val="404040"/>
              </a:buClr>
              <a:buFont typeface="Arial"/>
              <a:buChar char="•"/>
            </a:pPr>
            <a:endParaRPr lang="fr-FR" b="1" dirty="0" smtClean="0">
              <a:solidFill>
                <a:srgbClr val="404040"/>
              </a:solidFill>
            </a:endParaRPr>
          </a:p>
          <a:p>
            <a:pPr>
              <a:lnSpc>
                <a:spcPct val="110000"/>
              </a:lnSpc>
              <a:buClr>
                <a:srgbClr val="404040"/>
              </a:buClr>
              <a:buFont typeface="Arial"/>
              <a:buChar char="•"/>
            </a:pPr>
            <a:endParaRPr lang="fr-FR" b="1" dirty="0" smtClean="0">
              <a:solidFill>
                <a:srgbClr val="404040"/>
              </a:solidFill>
            </a:endParaRPr>
          </a:p>
          <a:p>
            <a:pPr>
              <a:lnSpc>
                <a:spcPct val="110000"/>
              </a:lnSpc>
              <a:buClr>
                <a:srgbClr val="404040"/>
              </a:buClr>
              <a:buNone/>
            </a:pPr>
            <a:endParaRPr lang="fr-FR" sz="2800" b="1" i="0" dirty="0" smtClean="0">
              <a:solidFill>
                <a:srgbClr val="404040"/>
              </a:solidFill>
              <a:latin typeface="Corbel"/>
              <a:ea typeface="+mn-ea"/>
              <a:cs typeface="+mn-cs"/>
            </a:endParaRPr>
          </a:p>
          <a:p>
            <a:pPr marL="228600" indent="-228600" algn="l" defTabSz="914400">
              <a:lnSpc>
                <a:spcPct val="110000"/>
              </a:lnSpc>
              <a:spcBef>
                <a:spcPts val="1800"/>
              </a:spcBef>
              <a:buClr>
                <a:srgbClr val="404040"/>
              </a:buClr>
              <a:buSzPct val="80000"/>
              <a:buNone/>
            </a:pPr>
            <a:endParaRPr lang="fr-FR" sz="900" b="1" i="0" dirty="0" smtClean="0">
              <a:solidFill>
                <a:srgbClr val="404040"/>
              </a:solidFill>
              <a:latin typeface="Corbel"/>
              <a:ea typeface="+mn-ea"/>
              <a:cs typeface="+mn-cs"/>
            </a:endParaRPr>
          </a:p>
        </p:txBody>
      </p:sp>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549796" y="260648"/>
            <a:ext cx="10971372" cy="1066800"/>
          </a:xfrm>
        </p:spPr>
        <p:txBody>
          <a:bodyPr/>
          <a:lstStyle/>
          <a:p>
            <a:pPr algn="l" defTabSz="914400">
              <a:lnSpc>
                <a:spcPct val="80000"/>
              </a:lnSpc>
              <a:spcBef>
                <a:spcPts val="0"/>
              </a:spcBef>
              <a:buNone/>
            </a:pPr>
            <a:r>
              <a:rPr lang="fr-FR" sz="3600" b="1" i="0" dirty="0" smtClean="0">
                <a:solidFill>
                  <a:srgbClr val="39527B"/>
                </a:solidFill>
                <a:latin typeface="Corbel"/>
                <a:ea typeface="+mj-ea"/>
                <a:cs typeface="+mj-cs"/>
              </a:rPr>
              <a:t>Merci pour votre attention</a:t>
            </a:r>
            <a:endParaRPr lang="fr-FR" sz="3600" b="1" i="0" dirty="0">
              <a:solidFill>
                <a:srgbClr val="39527B"/>
              </a:solidFill>
              <a:latin typeface="Corbel"/>
              <a:ea typeface="+mj-ea"/>
              <a:cs typeface="+mj-cs"/>
            </a:endParaRPr>
          </a:p>
        </p:txBody>
      </p:sp>
      <p:sp>
        <p:nvSpPr>
          <p:cNvPr id="14" name="Content Placeholder 13"/>
          <p:cNvSpPr>
            <a:spLocks noGrp="1"/>
          </p:cNvSpPr>
          <p:nvPr>
            <p:ph idx="1"/>
          </p:nvPr>
        </p:nvSpPr>
        <p:spPr>
          <a:xfrm>
            <a:off x="1197868" y="1700808"/>
            <a:ext cx="10287000" cy="4190999"/>
          </a:xfrm>
        </p:spPr>
        <p:txBody>
          <a:bodyPr>
            <a:normAutofit/>
          </a:bodyPr>
          <a:lstStyle/>
          <a:p>
            <a:pPr>
              <a:lnSpc>
                <a:spcPct val="110000"/>
              </a:lnSpc>
              <a:buClr>
                <a:srgbClr val="404040"/>
              </a:buClr>
              <a:buFont typeface="Arial"/>
              <a:buChar char="•"/>
            </a:pPr>
            <a:r>
              <a:rPr lang="fr-FR" b="1" dirty="0" smtClean="0">
                <a:solidFill>
                  <a:srgbClr val="404040"/>
                </a:solidFill>
              </a:rPr>
              <a:t>Des questions ? </a:t>
            </a:r>
          </a:p>
          <a:p>
            <a:pPr>
              <a:lnSpc>
                <a:spcPct val="110000"/>
              </a:lnSpc>
              <a:buClr>
                <a:srgbClr val="404040"/>
              </a:buClr>
              <a:buFont typeface="Arial"/>
              <a:buChar char="•"/>
            </a:pPr>
            <a:endParaRPr lang="fr-FR" sz="2800" b="1" i="0" dirty="0" smtClean="0">
              <a:solidFill>
                <a:srgbClr val="404040"/>
              </a:solidFill>
              <a:latin typeface="Corbel"/>
              <a:ea typeface="+mn-ea"/>
              <a:cs typeface="+mn-cs"/>
            </a:endParaRPr>
          </a:p>
          <a:p>
            <a:pPr marL="228600" indent="-228600" algn="l" defTabSz="914400">
              <a:lnSpc>
                <a:spcPct val="110000"/>
              </a:lnSpc>
              <a:spcBef>
                <a:spcPts val="1800"/>
              </a:spcBef>
              <a:buClr>
                <a:srgbClr val="404040"/>
              </a:buClr>
              <a:buSzPct val="80000"/>
              <a:buNone/>
            </a:pPr>
            <a:endParaRPr lang="fr-FR" sz="900" b="1" i="0" dirty="0" smtClean="0">
              <a:solidFill>
                <a:srgbClr val="404040"/>
              </a:solidFill>
              <a:latin typeface="Corbel"/>
              <a:ea typeface="+mn-ea"/>
              <a:cs typeface="+mn-cs"/>
            </a:endParaRPr>
          </a:p>
        </p:txBody>
      </p:sp>
      <p:pic>
        <p:nvPicPr>
          <p:cNvPr id="1026" name="Picture 2" descr="Afficher l'image d'origine"/>
          <p:cNvPicPr>
            <a:picLocks noChangeAspect="1" noChangeArrowheads="1"/>
          </p:cNvPicPr>
          <p:nvPr/>
        </p:nvPicPr>
        <p:blipFill>
          <a:blip r:embed="rId2" cstate="print"/>
          <a:srcRect/>
          <a:stretch>
            <a:fillRect/>
          </a:stretch>
        </p:blipFill>
        <p:spPr bwMode="auto">
          <a:xfrm>
            <a:off x="3646140" y="2708920"/>
            <a:ext cx="3810000" cy="28575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 xmlns:p14="http://schemas.microsoft.com/office/powerpoint/2010/main" val="1126723429"/>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S102801084">
  <a:themeElements>
    <a:clrScheme name="Marketing_16x9">
      <a:dk1>
        <a:srgbClr val="404040"/>
      </a:dk1>
      <a:lt1>
        <a:sysClr val="window" lastClr="FFFFFF"/>
      </a:lt1>
      <a:dk2>
        <a:srgbClr val="000000"/>
      </a:dk2>
      <a:lt2>
        <a:srgbClr val="A1C1DE"/>
      </a:lt2>
      <a:accent1>
        <a:srgbClr val="39527B"/>
      </a:accent1>
      <a:accent2>
        <a:srgbClr val="528DC2"/>
      </a:accent2>
      <a:accent3>
        <a:srgbClr val="7EA939"/>
      </a:accent3>
      <a:accent4>
        <a:srgbClr val="30AEAB"/>
      </a:accent4>
      <a:accent5>
        <a:srgbClr val="31A962"/>
      </a:accent5>
      <a:accent6>
        <a:srgbClr val="78648E"/>
      </a:accent6>
      <a:hlink>
        <a:srgbClr val="7EA939"/>
      </a:hlink>
      <a:folHlink>
        <a:srgbClr val="7F7F7F"/>
      </a:folHlink>
    </a:clrScheme>
    <a:fontScheme name="Marketing_16x9">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flip="none" rotWithShape="1">
          <a:gsLst>
            <a:gs pos="0">
              <a:schemeClr val="phClr">
                <a:lumMod val="20000"/>
                <a:lumOff val="80000"/>
              </a:schemeClr>
            </a:gs>
            <a:gs pos="58000">
              <a:schemeClr val="phClr">
                <a:lumMod val="40000"/>
                <a:lumOff val="60000"/>
              </a:schemeClr>
            </a:gs>
            <a:gs pos="100000">
              <a:schemeClr val="phClr"/>
            </a:gs>
          </a:gsLst>
          <a:lin ang="14400000" scaled="0"/>
          <a:tileRect/>
        </a:gradFill>
        <a:gradFill flip="none" rotWithShape="1">
          <a:gsLst>
            <a:gs pos="0">
              <a:schemeClr val="phClr">
                <a:lumMod val="20000"/>
                <a:lumOff val="80000"/>
              </a:schemeClr>
            </a:gs>
            <a:gs pos="58000">
              <a:schemeClr val="phClr">
                <a:lumMod val="40000"/>
                <a:lumOff val="60000"/>
              </a:schemeClr>
            </a:gs>
            <a:gs pos="100000">
              <a:schemeClr val="phClr"/>
            </a:gs>
          </a:gsLst>
          <a:lin ang="17400000" scaled="0"/>
          <a:tileRect/>
        </a:gradFill>
      </a:bgFillStyleLst>
    </a:fmtScheme>
  </a:themeElements>
  <a:objectDefaults>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800"/>
        </a:defPPr>
      </a:lstStyle>
    </a:txDef>
  </a:objectDefaults>
  <a:extraClrSchemeLst/>
</a:theme>
</file>

<file path=ppt/theme/theme2.xml><?xml version="1.0" encoding="utf-8"?>
<a:theme xmlns:a="http://schemas.openxmlformats.org/drawingml/2006/main" name="Office Theme">
  <a:themeElements>
    <a:clrScheme name="Marketing_16x9">
      <a:dk1>
        <a:srgbClr val="404040"/>
      </a:dk1>
      <a:lt1>
        <a:sysClr val="window" lastClr="FFFFFF"/>
      </a:lt1>
      <a:dk2>
        <a:srgbClr val="000000"/>
      </a:dk2>
      <a:lt2>
        <a:srgbClr val="A1C1DE"/>
      </a:lt2>
      <a:accent1>
        <a:srgbClr val="39527B"/>
      </a:accent1>
      <a:accent2>
        <a:srgbClr val="528DC2"/>
      </a:accent2>
      <a:accent3>
        <a:srgbClr val="7EA939"/>
      </a:accent3>
      <a:accent4>
        <a:srgbClr val="30AEAB"/>
      </a:accent4>
      <a:accent5>
        <a:srgbClr val="31A962"/>
      </a:accent5>
      <a:accent6>
        <a:srgbClr val="78648E"/>
      </a:accent6>
      <a:hlink>
        <a:srgbClr val="7EA939"/>
      </a:hlink>
      <a:folHlink>
        <a:srgbClr val="7F7F7F"/>
      </a:folHlink>
    </a:clrScheme>
    <a:fontScheme name="Marketing_16x9">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Marketing_16x9">
      <a:dk1>
        <a:srgbClr val="404040"/>
      </a:dk1>
      <a:lt1>
        <a:sysClr val="window" lastClr="FFFFFF"/>
      </a:lt1>
      <a:dk2>
        <a:srgbClr val="000000"/>
      </a:dk2>
      <a:lt2>
        <a:srgbClr val="A1C1DE"/>
      </a:lt2>
      <a:accent1>
        <a:srgbClr val="39527B"/>
      </a:accent1>
      <a:accent2>
        <a:srgbClr val="528DC2"/>
      </a:accent2>
      <a:accent3>
        <a:srgbClr val="7EA939"/>
      </a:accent3>
      <a:accent4>
        <a:srgbClr val="30AEAB"/>
      </a:accent4>
      <a:accent5>
        <a:srgbClr val="31A962"/>
      </a:accent5>
      <a:accent6>
        <a:srgbClr val="78648E"/>
      </a:accent6>
      <a:hlink>
        <a:srgbClr val="7EA939"/>
      </a:hlink>
      <a:folHlink>
        <a:srgbClr val="7F7F7F"/>
      </a:folHlink>
    </a:clrScheme>
    <a:fontScheme name="Marketing_16x9">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0B6C051-8D0C-4E9C-8822-3E9221001B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TS102801084</Template>
  <TotalTime>0</TotalTime>
  <Words>391</Words>
  <Application>Microsoft Office PowerPoint</Application>
  <PresentationFormat>Personnalisé</PresentationFormat>
  <Paragraphs>109</Paragraphs>
  <Slides>16</Slides>
  <Notes>12</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16</vt:i4>
      </vt:variant>
    </vt:vector>
  </HeadingPairs>
  <TitlesOfParts>
    <vt:vector size="18" baseType="lpstr">
      <vt:lpstr>TS102801084</vt:lpstr>
      <vt:lpstr>Objet d’environnement du Gestionnaire de liaisons</vt:lpstr>
      <vt:lpstr>IHM DU FUTUR Domotique</vt:lpstr>
      <vt:lpstr>Plan</vt:lpstr>
      <vt:lpstr>Introduction</vt:lpstr>
      <vt:lpstr>I - Définition</vt:lpstr>
      <vt:lpstr>II – Histoire &amp; Evolution</vt:lpstr>
      <vt:lpstr>II – Histoire &amp; Evolution</vt:lpstr>
      <vt:lpstr>II – Histoire &amp; Evolution</vt:lpstr>
      <vt:lpstr>II – Histoire &amp; Evolution</vt:lpstr>
      <vt:lpstr>II – Histoire &amp; Evolution</vt:lpstr>
      <vt:lpstr>II – Histoire &amp; Evolution</vt:lpstr>
      <vt:lpstr>II – Histoire &amp; Evolution</vt:lpstr>
      <vt:lpstr>III - Futur</vt:lpstr>
      <vt:lpstr>III - Futur</vt:lpstr>
      <vt:lpstr>Conclusion</vt:lpstr>
      <vt:lpstr>Références</vt:lpstr>
      <vt:lpstr>Merci pour votre attention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2014-03-23T16:09:17Z</dcterms:created>
  <dcterms:modified xsi:type="dcterms:W3CDTF">2016-03-18T09:00:13Z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TC028010849991</vt:lpwstr>
  </property>
</Properties>
</file>