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media/image14.jp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76" r:id="rId1"/>
  </p:sldMasterIdLst>
  <p:notesMasterIdLst>
    <p:notesMasterId r:id="rId53"/>
  </p:notesMasterIdLst>
  <p:sldIdLst>
    <p:sldId id="256" r:id="rId2"/>
    <p:sldId id="260" r:id="rId3"/>
    <p:sldId id="261" r:id="rId4"/>
    <p:sldId id="262" r:id="rId5"/>
    <p:sldId id="263" r:id="rId6"/>
    <p:sldId id="264" r:id="rId7"/>
    <p:sldId id="268" r:id="rId8"/>
    <p:sldId id="267" r:id="rId9"/>
    <p:sldId id="265" r:id="rId10"/>
    <p:sldId id="271" r:id="rId11"/>
    <p:sldId id="272" r:id="rId12"/>
    <p:sldId id="274" r:id="rId13"/>
    <p:sldId id="275" r:id="rId14"/>
    <p:sldId id="276" r:id="rId15"/>
    <p:sldId id="277" r:id="rId16"/>
    <p:sldId id="278" r:id="rId17"/>
    <p:sldId id="273" r:id="rId18"/>
    <p:sldId id="279" r:id="rId19"/>
    <p:sldId id="280" r:id="rId20"/>
    <p:sldId id="281" r:id="rId21"/>
    <p:sldId id="282" r:id="rId22"/>
    <p:sldId id="266" r:id="rId23"/>
    <p:sldId id="284" r:id="rId24"/>
    <p:sldId id="285" r:id="rId25"/>
    <p:sldId id="288" r:id="rId26"/>
    <p:sldId id="305" r:id="rId27"/>
    <p:sldId id="306" r:id="rId28"/>
    <p:sldId id="307" r:id="rId29"/>
    <p:sldId id="308" r:id="rId30"/>
    <p:sldId id="309" r:id="rId31"/>
    <p:sldId id="302" r:id="rId32"/>
    <p:sldId id="303" r:id="rId33"/>
    <p:sldId id="304" r:id="rId34"/>
    <p:sldId id="257" r:id="rId35"/>
    <p:sldId id="269" r:id="rId36"/>
    <p:sldId id="287" r:id="rId37"/>
    <p:sldId id="296" r:id="rId38"/>
    <p:sldId id="290" r:id="rId39"/>
    <p:sldId id="291" r:id="rId40"/>
    <p:sldId id="292" r:id="rId41"/>
    <p:sldId id="297" r:id="rId42"/>
    <p:sldId id="294" r:id="rId43"/>
    <p:sldId id="295" r:id="rId44"/>
    <p:sldId id="298" r:id="rId45"/>
    <p:sldId id="299" r:id="rId46"/>
    <p:sldId id="300" r:id="rId47"/>
    <p:sldId id="301" r:id="rId48"/>
    <p:sldId id="259" r:id="rId49"/>
    <p:sldId id="270" r:id="rId50"/>
    <p:sldId id="258" r:id="rId51"/>
    <p:sldId id="283" r:id="rId52"/>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00" autoAdjust="0"/>
    <p:restoredTop sz="84460" autoAdjust="0"/>
  </p:normalViewPr>
  <p:slideViewPr>
    <p:cSldViewPr>
      <p:cViewPr varScale="1">
        <p:scale>
          <a:sx n="77" d="100"/>
          <a:sy n="77" d="100"/>
        </p:scale>
        <p:origin x="-177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8AA2651-99F1-4723-B46E-34025D44087C}" type="datetimeFigureOut">
              <a:rPr lang="fr-FR" smtClean="0"/>
              <a:t>07/02/2014</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C1DC270-D0E8-484C-A602-0367B6DED017}" type="slidenum">
              <a:rPr lang="fr-FR" smtClean="0"/>
              <a:t>‹N°›</a:t>
            </a:fld>
            <a:endParaRPr lang="fr-FR"/>
          </a:p>
        </p:txBody>
      </p:sp>
    </p:spTree>
    <p:extLst>
      <p:ext uri="{BB962C8B-B14F-4D97-AF65-F5344CB8AC3E}">
        <p14:creationId xmlns:p14="http://schemas.microsoft.com/office/powerpoint/2010/main" val="1577158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9C1DC270-D0E8-484C-A602-0367B6DED017}" type="slidenum">
              <a:rPr lang="fr-FR" smtClean="0"/>
              <a:t>1</a:t>
            </a:fld>
            <a:endParaRPr lang="fr-FR"/>
          </a:p>
        </p:txBody>
      </p:sp>
    </p:spTree>
    <p:extLst>
      <p:ext uri="{BB962C8B-B14F-4D97-AF65-F5344CB8AC3E}">
        <p14:creationId xmlns:p14="http://schemas.microsoft.com/office/powerpoint/2010/main" val="30145901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9C1DC270-D0E8-484C-A602-0367B6DED017}" type="slidenum">
              <a:rPr lang="fr-FR" smtClean="0"/>
              <a:t>19</a:t>
            </a:fld>
            <a:endParaRPr lang="fr-FR"/>
          </a:p>
        </p:txBody>
      </p:sp>
    </p:spTree>
    <p:extLst>
      <p:ext uri="{BB962C8B-B14F-4D97-AF65-F5344CB8AC3E}">
        <p14:creationId xmlns:p14="http://schemas.microsoft.com/office/powerpoint/2010/main" val="9756926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200" b="0" i="0" kern="1200" dirty="0" smtClean="0">
                <a:solidFill>
                  <a:schemeClr val="tx1"/>
                </a:solidFill>
                <a:effectLst/>
                <a:latin typeface="+mn-lt"/>
                <a:ea typeface="+mn-ea"/>
                <a:cs typeface="+mn-cs"/>
              </a:rPr>
              <a:t>Lecture : en 2012, 75 % des personnes ont surfé sur Internet au cours des 3 derniers mois et 40 % ont accédé à l’internet mobile sur cette même période.</a:t>
            </a:r>
          </a:p>
        </p:txBody>
      </p:sp>
      <p:sp>
        <p:nvSpPr>
          <p:cNvPr id="4" name="Espace réservé du numéro de diapositive 3"/>
          <p:cNvSpPr>
            <a:spLocks noGrp="1"/>
          </p:cNvSpPr>
          <p:nvPr>
            <p:ph type="sldNum" sz="quarter" idx="10"/>
          </p:nvPr>
        </p:nvSpPr>
        <p:spPr/>
        <p:txBody>
          <a:bodyPr/>
          <a:lstStyle/>
          <a:p>
            <a:fld id="{9C1DC270-D0E8-484C-A602-0367B6DED017}" type="slidenum">
              <a:rPr lang="fr-FR" smtClean="0"/>
              <a:t>36</a:t>
            </a:fld>
            <a:endParaRPr lang="fr-FR"/>
          </a:p>
        </p:txBody>
      </p:sp>
    </p:spTree>
    <p:extLst>
      <p:ext uri="{BB962C8B-B14F-4D97-AF65-F5344CB8AC3E}">
        <p14:creationId xmlns:p14="http://schemas.microsoft.com/office/powerpoint/2010/main" val="2139985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Modifiez le style du titre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Modifiez le style des sous-titres du masque</a:t>
            </a:r>
            <a:endParaRPr kumimoji="0" lang="en-US"/>
          </a:p>
        </p:txBody>
      </p:sp>
      <p:sp>
        <p:nvSpPr>
          <p:cNvPr id="30" name="Date Placeholder 29"/>
          <p:cNvSpPr>
            <a:spLocks noGrp="1"/>
          </p:cNvSpPr>
          <p:nvPr>
            <p:ph type="dt" sz="half" idx="10"/>
          </p:nvPr>
        </p:nvSpPr>
        <p:spPr/>
        <p:txBody>
          <a:bodyPr/>
          <a:lstStyle/>
          <a:p>
            <a:fld id="{03871547-3DBE-4F25-879E-42FA95606B2A}" type="datetimeFigureOut">
              <a:rPr lang="fr-FR" smtClean="0"/>
              <a:t>07/02/2014</a:t>
            </a:fld>
            <a:endParaRPr lang="fr-FR"/>
          </a:p>
        </p:txBody>
      </p:sp>
      <p:sp>
        <p:nvSpPr>
          <p:cNvPr id="19" name="Footer Placeholder 18"/>
          <p:cNvSpPr>
            <a:spLocks noGrp="1"/>
          </p:cNvSpPr>
          <p:nvPr>
            <p:ph type="ftr" sz="quarter" idx="11"/>
          </p:nvPr>
        </p:nvSpPr>
        <p:spPr/>
        <p:txBody>
          <a:bodyPr/>
          <a:lstStyle/>
          <a:p>
            <a:endParaRPr lang="fr-FR"/>
          </a:p>
        </p:txBody>
      </p:sp>
      <p:sp>
        <p:nvSpPr>
          <p:cNvPr id="27" name="Slide Number Placeholder 26"/>
          <p:cNvSpPr>
            <a:spLocks noGrp="1"/>
          </p:cNvSpPr>
          <p:nvPr>
            <p:ph type="sldNum" sz="quarter" idx="12"/>
          </p:nvPr>
        </p:nvSpPr>
        <p:spPr/>
        <p:txBody>
          <a:bodyPr/>
          <a:lstStyle/>
          <a:p>
            <a:fld id="{23FA9E5B-26E2-4E9A-9FF0-F57F03BCDEB8}" type="slidenum">
              <a:rPr lang="fr-FR" smtClean="0"/>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fr-FR" smtClean="0"/>
              <a:t>Modifiez le style du titre</a:t>
            </a:r>
            <a:endParaRPr kumimoji="0" lang="en-US"/>
          </a:p>
        </p:txBody>
      </p:sp>
      <p:sp>
        <p:nvSpPr>
          <p:cNvPr id="3" name="Content Placeholder 2"/>
          <p:cNvSpPr>
            <a:spLocks noGrp="1"/>
          </p:cNvSpPr>
          <p:nvPr>
            <p:ph idx="1"/>
          </p:nvPr>
        </p:nvSpPr>
        <p:spPr/>
        <p:txBody>
          <a:body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Date Placeholder 3"/>
          <p:cNvSpPr>
            <a:spLocks noGrp="1"/>
          </p:cNvSpPr>
          <p:nvPr>
            <p:ph type="dt" sz="half" idx="10"/>
          </p:nvPr>
        </p:nvSpPr>
        <p:spPr/>
        <p:txBody>
          <a:bodyPr/>
          <a:lstStyle/>
          <a:p>
            <a:fld id="{03871547-3DBE-4F25-879E-42FA95606B2A}" type="datetimeFigureOut">
              <a:rPr lang="fr-FR" smtClean="0"/>
              <a:t>07/02/2014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3FA9E5B-26E2-4E9A-9FF0-F57F03BCDEB8}" type="slidenum">
              <a:rPr lang="fr-FR" smtClean="0"/>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Modifiez le style du titre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Modifiez les styles du texte du masque</a:t>
            </a:r>
          </a:p>
        </p:txBody>
      </p:sp>
      <p:sp>
        <p:nvSpPr>
          <p:cNvPr id="4" name="Date Placeholder 3"/>
          <p:cNvSpPr>
            <a:spLocks noGrp="1"/>
          </p:cNvSpPr>
          <p:nvPr>
            <p:ph type="dt" sz="half" idx="10"/>
          </p:nvPr>
        </p:nvSpPr>
        <p:spPr/>
        <p:txBody>
          <a:bodyPr/>
          <a:lstStyle/>
          <a:p>
            <a:fld id="{03871547-3DBE-4F25-879E-42FA95606B2A}" type="datetimeFigureOut">
              <a:rPr lang="fr-FR" smtClean="0"/>
              <a:t>07/02/2014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3FA9E5B-26E2-4E9A-9FF0-F57F03BCDEB8}" type="slidenum">
              <a:rPr lang="fr-FR" smtClean="0"/>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fr-FR" smtClean="0"/>
              <a:t>Modifiez le style du titre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Date Placeholder 4"/>
          <p:cNvSpPr>
            <a:spLocks noGrp="1"/>
          </p:cNvSpPr>
          <p:nvPr>
            <p:ph type="dt" sz="half" idx="10"/>
          </p:nvPr>
        </p:nvSpPr>
        <p:spPr/>
        <p:txBody>
          <a:bodyPr/>
          <a:lstStyle/>
          <a:p>
            <a:fld id="{03871547-3DBE-4F25-879E-42FA95606B2A}" type="datetimeFigureOut">
              <a:rPr lang="fr-FR" smtClean="0"/>
              <a:t>07/02/2014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3FA9E5B-26E2-4E9A-9FF0-F57F03BCDEB8}" type="slidenum">
              <a:rPr lang="fr-FR" smtClean="0"/>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fr-FR" smtClean="0"/>
              <a:t>Modifiez le style du titre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Modifiez les styles du texte du masque</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Modifiez les styles du texte du masque</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Date Placeholder 6"/>
          <p:cNvSpPr>
            <a:spLocks noGrp="1"/>
          </p:cNvSpPr>
          <p:nvPr>
            <p:ph type="dt" sz="half" idx="10"/>
          </p:nvPr>
        </p:nvSpPr>
        <p:spPr/>
        <p:txBody>
          <a:bodyPr/>
          <a:lstStyle/>
          <a:p>
            <a:fld id="{03871547-3DBE-4F25-879E-42FA95606B2A}" type="datetimeFigureOut">
              <a:rPr lang="fr-FR" smtClean="0"/>
              <a:t>07/02/2014</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23FA9E5B-26E2-4E9A-9FF0-F57F03BCDEB8}" type="slidenum">
              <a:rPr lang="fr-FR" smtClean="0"/>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fr-FR" smtClean="0"/>
              <a:t>Modifiez le style du titre</a:t>
            </a:r>
            <a:endParaRPr kumimoji="0" lang="en-US"/>
          </a:p>
        </p:txBody>
      </p:sp>
      <p:sp>
        <p:nvSpPr>
          <p:cNvPr id="3" name="Date Placeholder 2"/>
          <p:cNvSpPr>
            <a:spLocks noGrp="1"/>
          </p:cNvSpPr>
          <p:nvPr>
            <p:ph type="dt" sz="half" idx="10"/>
          </p:nvPr>
        </p:nvSpPr>
        <p:spPr/>
        <p:txBody>
          <a:bodyPr/>
          <a:lstStyle/>
          <a:p>
            <a:fld id="{03871547-3DBE-4F25-879E-42FA95606B2A}" type="datetimeFigureOut">
              <a:rPr lang="fr-FR" smtClean="0"/>
              <a:t>07/02/2014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23FA9E5B-26E2-4E9A-9FF0-F57F03BCDEB8}" type="slidenum">
              <a:rPr lang="fr-FR" smtClean="0"/>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871547-3DBE-4F25-879E-42FA95606B2A}" type="datetimeFigureOut">
              <a:rPr lang="fr-FR" smtClean="0"/>
              <a:t>07/02/2014</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23FA9E5B-26E2-4E9A-9FF0-F57F03BCDEB8}" type="slidenum">
              <a:rPr lang="fr-FR" smtClean="0"/>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fr-FR" smtClean="0"/>
              <a:t>Modifiez le style du titre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fr-FR" smtClean="0"/>
              <a:t>Modifiez les styles du texte du masque</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Date Placeholder 4"/>
          <p:cNvSpPr>
            <a:spLocks noGrp="1"/>
          </p:cNvSpPr>
          <p:nvPr>
            <p:ph type="dt" sz="half" idx="10"/>
          </p:nvPr>
        </p:nvSpPr>
        <p:spPr/>
        <p:txBody>
          <a:bodyPr/>
          <a:lstStyle/>
          <a:p>
            <a:fld id="{03871547-3DBE-4F25-879E-42FA95606B2A}" type="datetimeFigureOut">
              <a:rPr lang="fr-FR" smtClean="0"/>
              <a:t>07/02/2014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3FA9E5B-26E2-4E9A-9FF0-F57F03BCDEB8}" type="slidenum">
              <a:rPr lang="fr-FR" smtClean="0"/>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fr-FR" smtClean="0"/>
              <a:t>Modifiez le style du titre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fr-FR" smtClean="0"/>
              <a:t>Modifiez les styles du texte du masque</a:t>
            </a:r>
          </a:p>
        </p:txBody>
      </p:sp>
      <p:sp>
        <p:nvSpPr>
          <p:cNvPr id="5" name="Date Placeholder 4"/>
          <p:cNvSpPr>
            <a:spLocks noGrp="1"/>
          </p:cNvSpPr>
          <p:nvPr>
            <p:ph type="dt" sz="half" idx="10"/>
          </p:nvPr>
        </p:nvSpPr>
        <p:spPr/>
        <p:txBody>
          <a:bodyPr/>
          <a:lstStyle/>
          <a:p>
            <a:fld id="{03871547-3DBE-4F25-879E-42FA95606B2A}" type="datetimeFigureOut">
              <a:rPr lang="fr-FR" smtClean="0"/>
              <a:t>07/02/2014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8077200" y="6356350"/>
            <a:ext cx="609600" cy="365125"/>
          </a:xfrm>
        </p:spPr>
        <p:txBody>
          <a:bodyPr/>
          <a:lstStyle/>
          <a:p>
            <a:fld id="{23FA9E5B-26E2-4E9A-9FF0-F57F03BCDEB8}" type="slidenum">
              <a:rPr lang="fr-FR" smtClean="0"/>
              <a:t>‹N°›</a:t>
            </a:fld>
            <a:endParaRPr lang="fr-F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fr-FR" smtClean="0"/>
              <a:t>Cliquez sur l'icône pour ajouter une image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fr-FR" smtClean="0"/>
              <a:t>Modifiez le style du titre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Date Placeholder 3"/>
          <p:cNvSpPr>
            <a:spLocks noGrp="1"/>
          </p:cNvSpPr>
          <p:nvPr>
            <p:ph type="dt" sz="half" idx="10"/>
          </p:nvPr>
        </p:nvSpPr>
        <p:spPr/>
        <p:txBody>
          <a:bodyPr/>
          <a:lstStyle/>
          <a:p>
            <a:fld id="{03871547-3DBE-4F25-879E-42FA95606B2A}" type="datetimeFigureOut">
              <a:rPr lang="fr-FR" smtClean="0"/>
              <a:t>07/02/2014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3FA9E5B-26E2-4E9A-9FF0-F57F03BCDEB8}" type="slidenum">
              <a:rPr lang="fr-FR" smtClean="0"/>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fr-FR" smtClean="0"/>
              <a:t>Modifiez le style du titre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Date Placeholder 3"/>
          <p:cNvSpPr>
            <a:spLocks noGrp="1"/>
          </p:cNvSpPr>
          <p:nvPr>
            <p:ph type="dt" sz="half" idx="10"/>
          </p:nvPr>
        </p:nvSpPr>
        <p:spPr/>
        <p:txBody>
          <a:bodyPr/>
          <a:lstStyle/>
          <a:p>
            <a:fld id="{03871547-3DBE-4F25-879E-42FA95606B2A}" type="datetimeFigureOut">
              <a:rPr lang="fr-FR" smtClean="0"/>
              <a:t>07/02/2014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3FA9E5B-26E2-4E9A-9FF0-F57F03BCDEB8}" type="slidenum">
              <a:rPr lang="fr-FR" smtClean="0"/>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fr-FR" smtClean="0"/>
              <a:t>Modifiez le style du titre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fr-FR" smtClean="0"/>
              <a:t>Modifiez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3871547-3DBE-4F25-879E-42FA95606B2A}" type="datetimeFigureOut">
              <a:rPr lang="fr-FR" smtClean="0"/>
              <a:t>07/02/2014</a:t>
            </a:fld>
            <a:endParaRPr lang="fr-F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r-F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23FA9E5B-26E2-4E9A-9FF0-F57F03BCDEB8}" type="slidenum">
              <a:rPr lang="fr-FR" smtClean="0"/>
              <a:t>‹N°›</a:t>
            </a:fld>
            <a:endParaRPr lang="fr-F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4777" r:id="rId1"/>
    <p:sldLayoutId id="2147484778" r:id="rId2"/>
    <p:sldLayoutId id="2147484779" r:id="rId3"/>
    <p:sldLayoutId id="2147484780" r:id="rId4"/>
    <p:sldLayoutId id="2147484781" r:id="rId5"/>
    <p:sldLayoutId id="2147484782" r:id="rId6"/>
    <p:sldLayoutId id="2147484783" r:id="rId7"/>
    <p:sldLayoutId id="2147484784" r:id="rId8"/>
    <p:sldLayoutId id="2147484785" r:id="rId9"/>
    <p:sldLayoutId id="2147484786" r:id="rId10"/>
    <p:sldLayoutId id="214748478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fr.wikipedia.org/wiki/Internet" TargetMode="External"/><Relationship Id="rId2" Type="http://schemas.openxmlformats.org/officeDocument/2006/relationships/hyperlink" Target="http://fr.wikipedia.org/wiki/Hypertexte" TargetMode="External"/><Relationship Id="rId1" Type="http://schemas.openxmlformats.org/officeDocument/2006/relationships/slideLayout" Target="../slideLayouts/slideLayout2.xml"/><Relationship Id="rId6" Type="http://schemas.openxmlformats.org/officeDocument/2006/relationships/hyperlink" Target="http://fr.wikipedia.org/wiki/Site_web" TargetMode="External"/><Relationship Id="rId5" Type="http://schemas.openxmlformats.org/officeDocument/2006/relationships/hyperlink" Target="http://fr.wikipedia.org/wiki/Page_web" TargetMode="External"/><Relationship Id="rId4" Type="http://schemas.openxmlformats.org/officeDocument/2006/relationships/hyperlink" Target="http://fr.wikipedia.org/wiki/Navigateur_web"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gif"/></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5.png"/></Relationships>
</file>

<file path=ppt/slides/_rels/slide3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ready.mobi/launch.jsp?locale=en_EN" TargetMode="External"/><Relationship Id="rId2" Type="http://schemas.openxmlformats.org/officeDocument/2006/relationships/hyperlink" Target="http://www.mobilotest.com/fr" TargetMode="Externa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4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8.png"/></Relationships>
</file>

<file path=ppt/slides/_rels/slide4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40.png"/></Relationships>
</file>

<file path=ppt/slides/_rels/slide5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467544" y="5589240"/>
            <a:ext cx="1872208" cy="936104"/>
          </a:xfrm>
        </p:spPr>
        <p:txBody>
          <a:bodyPr>
            <a:normAutofit fontScale="70000" lnSpcReduction="20000"/>
          </a:bodyPr>
          <a:lstStyle/>
          <a:p>
            <a:pPr algn="l"/>
            <a:r>
              <a:rPr lang="fr-FR" dirty="0" smtClean="0"/>
              <a:t>MNAFAKH</a:t>
            </a:r>
          </a:p>
          <a:p>
            <a:pPr algn="l"/>
            <a:r>
              <a:rPr lang="fr-FR" dirty="0" err="1" smtClean="0"/>
              <a:t>Nizar</a:t>
            </a:r>
            <a:r>
              <a:rPr lang="fr-FR" dirty="0" smtClean="0"/>
              <a:t> </a:t>
            </a:r>
          </a:p>
          <a:p>
            <a:pPr algn="l"/>
            <a:r>
              <a:rPr lang="fr-FR" dirty="0" smtClean="0"/>
              <a:t>Master 2 EID² </a:t>
            </a:r>
            <a:endParaRPr lang="fr-FR" dirty="0"/>
          </a:p>
        </p:txBody>
      </p:sp>
      <p:sp>
        <p:nvSpPr>
          <p:cNvPr id="8" name="Titre 7"/>
          <p:cNvSpPr>
            <a:spLocks noGrp="1"/>
          </p:cNvSpPr>
          <p:nvPr>
            <p:ph type="ctrTitle"/>
          </p:nvPr>
        </p:nvSpPr>
        <p:spPr>
          <a:xfrm>
            <a:off x="539552" y="958475"/>
            <a:ext cx="7776864" cy="851520"/>
          </a:xfrm>
        </p:spPr>
        <p:txBody>
          <a:bodyPr>
            <a:normAutofit fontScale="90000"/>
          </a:bodyPr>
          <a:lstStyle/>
          <a:p>
            <a:r>
              <a:rPr lang="fr-FR" dirty="0" smtClean="0">
                <a:effectLst/>
              </a:rPr>
              <a:t>Interaction Homme</a:t>
            </a:r>
            <a:r>
              <a:rPr lang="fr-FR" b="0" dirty="0" smtClean="0">
                <a:effectLst/>
              </a:rPr>
              <a:t>-</a:t>
            </a:r>
            <a:r>
              <a:rPr lang="fr-FR" dirty="0" smtClean="0">
                <a:effectLst/>
              </a:rPr>
              <a:t>Machine</a:t>
            </a:r>
            <a:r>
              <a:rPr lang="fr-FR" dirty="0" smtClean="0"/>
              <a:t> </a:t>
            </a:r>
            <a:endParaRPr lang="fr-FR" dirty="0"/>
          </a:p>
        </p:txBody>
      </p:sp>
      <p:pic>
        <p:nvPicPr>
          <p:cNvPr id="9" name="Imag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25" y="1916832"/>
            <a:ext cx="9144000" cy="3333750"/>
          </a:xfrm>
          <a:prstGeom prst="rect">
            <a:avLst/>
          </a:prstGeom>
        </p:spPr>
      </p:pic>
      <p:sp>
        <p:nvSpPr>
          <p:cNvPr id="19" name="Sous-titre 2"/>
          <p:cNvSpPr txBox="1">
            <a:spLocks/>
          </p:cNvSpPr>
          <p:nvPr/>
        </p:nvSpPr>
        <p:spPr>
          <a:xfrm>
            <a:off x="7092280" y="5779166"/>
            <a:ext cx="1800200" cy="458146"/>
          </a:xfrm>
          <a:prstGeom prst="rect">
            <a:avLst/>
          </a:prstGeom>
        </p:spPr>
        <p:txBody>
          <a:bodyPr vert="horz" lIns="0" rIns="18288">
            <a:normAutofit fontScale="85000" lnSpcReduction="10000"/>
          </a:bodyPr>
          <a:lstStyle>
            <a:lvl1pPr marL="0" marR="45720" indent="0" algn="r" rtl="0" eaLnBrk="1" latinLnBrk="0" hangingPunct="1">
              <a:spcBef>
                <a:spcPct val="20000"/>
              </a:spcBef>
              <a:buClr>
                <a:schemeClr val="accent3"/>
              </a:buClr>
              <a:buSzPct val="95000"/>
              <a:buFont typeface="Wingdings 2"/>
              <a:buNone/>
              <a:defRPr kumimoji="0" sz="2600" kern="1200">
                <a:solidFill>
                  <a:schemeClr val="tx1"/>
                </a:solidFill>
                <a:latin typeface="+mn-lt"/>
                <a:ea typeface="+mn-ea"/>
                <a:cs typeface="+mn-cs"/>
              </a:defRPr>
            </a:lvl1pPr>
            <a:lvl2pPr marL="457200" indent="0" algn="ctr" rtl="0" eaLnBrk="1" latinLnBrk="0" hangingPunct="1">
              <a:spcBef>
                <a:spcPct val="20000"/>
              </a:spcBef>
              <a:buClr>
                <a:schemeClr val="accent1"/>
              </a:buClr>
              <a:buSzPct val="85000"/>
              <a:buFont typeface="Wingdings 2"/>
              <a:buNone/>
              <a:defRPr kumimoji="0" sz="2400" kern="1200">
                <a:solidFill>
                  <a:schemeClr val="tx1"/>
                </a:solidFill>
                <a:latin typeface="+mn-lt"/>
                <a:ea typeface="+mn-ea"/>
                <a:cs typeface="+mn-cs"/>
              </a:defRPr>
            </a:lvl2pPr>
            <a:lvl3pPr marL="914400" indent="0" algn="ctr" rtl="0" eaLnBrk="1" latinLnBrk="0" hangingPunct="1">
              <a:spcBef>
                <a:spcPct val="20000"/>
              </a:spcBef>
              <a:buClr>
                <a:schemeClr val="accent2"/>
              </a:buClr>
              <a:buSzPct val="70000"/>
              <a:buFont typeface="Wingdings 2"/>
              <a:buNone/>
              <a:defRPr kumimoji="0" sz="2100" kern="1200">
                <a:solidFill>
                  <a:schemeClr val="tx1"/>
                </a:solidFill>
                <a:latin typeface="+mn-lt"/>
                <a:ea typeface="+mn-ea"/>
                <a:cs typeface="+mn-cs"/>
              </a:defRPr>
            </a:lvl3pPr>
            <a:lvl4pPr marL="1371600" indent="0" algn="ctr" rtl="0" eaLnBrk="1" latinLnBrk="0" hangingPunct="1">
              <a:spcBef>
                <a:spcPct val="20000"/>
              </a:spcBef>
              <a:buClr>
                <a:schemeClr val="accent3"/>
              </a:buClr>
              <a:buSzPct val="65000"/>
              <a:buFont typeface="Wingdings 2"/>
              <a:buNone/>
              <a:defRPr kumimoji="0" sz="2000" kern="1200">
                <a:solidFill>
                  <a:schemeClr val="tx1"/>
                </a:solidFill>
                <a:latin typeface="+mn-lt"/>
                <a:ea typeface="+mn-ea"/>
                <a:cs typeface="+mn-cs"/>
              </a:defRPr>
            </a:lvl4pPr>
            <a:lvl5pPr marL="1828800" indent="0" algn="ctr" rtl="0" eaLnBrk="1" latinLnBrk="0" hangingPunct="1">
              <a:spcBef>
                <a:spcPct val="20000"/>
              </a:spcBef>
              <a:buClr>
                <a:schemeClr val="accent4"/>
              </a:buClr>
              <a:buSzPct val="65000"/>
              <a:buFont typeface="Wingdings 2"/>
              <a:buNone/>
              <a:defRPr kumimoji="0" sz="2000" kern="1200">
                <a:solidFill>
                  <a:schemeClr val="tx1"/>
                </a:solidFill>
                <a:latin typeface="+mn-lt"/>
                <a:ea typeface="+mn-ea"/>
                <a:cs typeface="+mn-cs"/>
              </a:defRPr>
            </a:lvl5pPr>
            <a:lvl6pPr marL="2286000" indent="0" algn="ctr" rtl="0" eaLnBrk="1" latinLnBrk="0" hangingPunct="1">
              <a:spcBef>
                <a:spcPct val="20000"/>
              </a:spcBef>
              <a:buClr>
                <a:schemeClr val="accent5"/>
              </a:buClr>
              <a:buSzPct val="80000"/>
              <a:buFont typeface="Wingdings 2"/>
              <a:buNone/>
              <a:defRPr kumimoji="0" sz="1800" kern="1200">
                <a:solidFill>
                  <a:schemeClr val="tx1"/>
                </a:solidFill>
                <a:latin typeface="+mn-lt"/>
                <a:ea typeface="+mn-ea"/>
                <a:cs typeface="+mn-cs"/>
              </a:defRPr>
            </a:lvl6pPr>
            <a:lvl7pPr marL="2743200" indent="0" algn="ctr" rtl="0" eaLnBrk="1" latinLnBrk="0" hangingPunct="1">
              <a:spcBef>
                <a:spcPct val="20000"/>
              </a:spcBef>
              <a:buClr>
                <a:schemeClr val="accent6"/>
              </a:buClr>
              <a:buSzPct val="80000"/>
              <a:buFont typeface="Wingdings 2"/>
              <a:buNone/>
              <a:defRPr kumimoji="0" sz="1600" kern="1200" baseline="0">
                <a:solidFill>
                  <a:schemeClr val="tx1"/>
                </a:solidFill>
                <a:latin typeface="+mn-lt"/>
                <a:ea typeface="+mn-ea"/>
                <a:cs typeface="+mn-cs"/>
              </a:defRPr>
            </a:lvl7pPr>
            <a:lvl8pPr marL="3200400" indent="0" algn="ctr" rtl="0" eaLnBrk="1" latinLnBrk="0" hangingPunct="1">
              <a:spcBef>
                <a:spcPct val="20000"/>
              </a:spcBef>
              <a:buClr>
                <a:schemeClr val="tx2"/>
              </a:buClr>
              <a:buNone/>
              <a:defRPr kumimoji="0" sz="1600" kern="1200">
                <a:solidFill>
                  <a:schemeClr val="tx1"/>
                </a:solidFill>
                <a:latin typeface="+mn-lt"/>
                <a:ea typeface="+mn-ea"/>
                <a:cs typeface="+mn-cs"/>
              </a:defRPr>
            </a:lvl8pPr>
            <a:lvl9pPr marL="3657600" indent="0" algn="ctr" rtl="0" eaLnBrk="1" latinLnBrk="0" hangingPunct="1">
              <a:spcBef>
                <a:spcPct val="20000"/>
              </a:spcBef>
              <a:buClr>
                <a:schemeClr val="tx2"/>
              </a:buClr>
              <a:buFontTx/>
              <a:buNone/>
              <a:defRPr kumimoji="0" sz="1400" kern="1200" baseline="0">
                <a:solidFill>
                  <a:schemeClr val="tx1"/>
                </a:solidFill>
                <a:latin typeface="+mn-lt"/>
                <a:ea typeface="+mn-ea"/>
                <a:cs typeface="+mn-cs"/>
              </a:defRPr>
            </a:lvl9pPr>
          </a:lstStyle>
          <a:p>
            <a:pPr algn="l"/>
            <a:r>
              <a:rPr lang="fr-FR" dirty="0" smtClean="0"/>
              <a:t>7 Février 2014</a:t>
            </a:r>
            <a:endParaRPr lang="fr-FR" dirty="0"/>
          </a:p>
        </p:txBody>
      </p:sp>
    </p:spTree>
    <p:extLst>
      <p:ext uri="{BB962C8B-B14F-4D97-AF65-F5344CB8AC3E}">
        <p14:creationId xmlns:p14="http://schemas.microsoft.com/office/powerpoint/2010/main" val="11269049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476672"/>
            <a:ext cx="8229600" cy="1143000"/>
          </a:xfrm>
        </p:spPr>
        <p:txBody>
          <a:bodyPr/>
          <a:lstStyle/>
          <a:p>
            <a:pPr algn="ctr"/>
            <a:r>
              <a:rPr lang="fr-FR" i="1" dirty="0" smtClean="0"/>
              <a:t>Plan</a:t>
            </a:r>
            <a:endParaRPr lang="fr-FR" i="1" dirty="0"/>
          </a:p>
        </p:txBody>
      </p:sp>
      <p:sp>
        <p:nvSpPr>
          <p:cNvPr id="3" name="Espace réservé du contenu 2"/>
          <p:cNvSpPr>
            <a:spLocks noGrp="1"/>
          </p:cNvSpPr>
          <p:nvPr>
            <p:ph idx="1"/>
          </p:nvPr>
        </p:nvSpPr>
        <p:spPr>
          <a:xfrm>
            <a:off x="323528" y="1935480"/>
            <a:ext cx="8363272" cy="4589864"/>
          </a:xfrm>
        </p:spPr>
        <p:txBody>
          <a:bodyPr>
            <a:normAutofit/>
          </a:bodyPr>
          <a:lstStyle/>
          <a:p>
            <a:r>
              <a:rPr lang="fr-FR" sz="2800" dirty="0" smtClean="0"/>
              <a:t>Présentation d’Internet et du WEB</a:t>
            </a:r>
          </a:p>
          <a:p>
            <a:pPr lvl="1">
              <a:lnSpc>
                <a:spcPct val="80000"/>
              </a:lnSpc>
            </a:pPr>
            <a:r>
              <a:rPr lang="fr-FR" altLang="fr-FR" dirty="0"/>
              <a:t>Histoire d’Internet</a:t>
            </a:r>
          </a:p>
          <a:p>
            <a:pPr lvl="1">
              <a:lnSpc>
                <a:spcPct val="80000"/>
              </a:lnSpc>
            </a:pPr>
            <a:r>
              <a:rPr lang="fr-FR" altLang="fr-FR" dirty="0"/>
              <a:t>Le </a:t>
            </a:r>
            <a:r>
              <a:rPr lang="fr-FR" altLang="fr-FR" dirty="0" smtClean="0"/>
              <a:t>W3C</a:t>
            </a:r>
            <a:endParaRPr lang="fr-FR" sz="2800" dirty="0" smtClean="0"/>
          </a:p>
          <a:p>
            <a:r>
              <a:rPr lang="fr-FR" sz="2800" dirty="0" smtClean="0"/>
              <a:t>Le Web</a:t>
            </a:r>
          </a:p>
          <a:p>
            <a:r>
              <a:rPr lang="fr-FR" sz="2800" dirty="0" smtClean="0"/>
              <a:t>L’art du Web Design</a:t>
            </a:r>
          </a:p>
          <a:p>
            <a:r>
              <a:rPr lang="fr-FR" sz="2800" dirty="0"/>
              <a:t>Mobile Web Design</a:t>
            </a:r>
            <a:endParaRPr lang="fr-FR" sz="2800" dirty="0" smtClean="0"/>
          </a:p>
          <a:p>
            <a:r>
              <a:rPr lang="fr-FR" sz="2800" dirty="0" smtClean="0"/>
              <a:t>Le futur du WEB</a:t>
            </a:r>
          </a:p>
        </p:txBody>
      </p:sp>
    </p:spTree>
    <p:extLst>
      <p:ext uri="{BB962C8B-B14F-4D97-AF65-F5344CB8AC3E}">
        <p14:creationId xmlns:p14="http://schemas.microsoft.com/office/powerpoint/2010/main" val="20350573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altLang="fr-FR" i="1" dirty="0"/>
              <a:t>Histoire </a:t>
            </a:r>
            <a:r>
              <a:rPr lang="fr-FR" altLang="fr-FR" i="1" dirty="0" smtClean="0"/>
              <a:t>d’Internet (1/2)</a:t>
            </a:r>
            <a:endParaRPr lang="fr-FR" i="1" dirty="0"/>
          </a:p>
        </p:txBody>
      </p:sp>
      <p:sp>
        <p:nvSpPr>
          <p:cNvPr id="3" name="Espace réservé du contenu 2"/>
          <p:cNvSpPr>
            <a:spLocks noGrp="1"/>
          </p:cNvSpPr>
          <p:nvPr>
            <p:ph idx="1"/>
          </p:nvPr>
        </p:nvSpPr>
        <p:spPr/>
        <p:txBody>
          <a:bodyPr>
            <a:normAutofit fontScale="92500" lnSpcReduction="20000"/>
          </a:bodyPr>
          <a:lstStyle/>
          <a:p>
            <a:r>
              <a:rPr lang="fr-FR" altLang="fr-FR" dirty="0"/>
              <a:t>1962: étude pour la création d’un réseau pour commander l’infrastructure nucléaire américaine capable de résister a une attaque nucléaire</a:t>
            </a:r>
          </a:p>
          <a:p>
            <a:pPr lvl="1">
              <a:buFont typeface="Symbol" pitchFamily="18" charset="2"/>
              <a:buChar char="Þ"/>
            </a:pPr>
            <a:r>
              <a:rPr lang="fr-FR" altLang="fr-FR" dirty="0"/>
              <a:t>Choix d’un réseau par commutation de paquets</a:t>
            </a:r>
          </a:p>
          <a:p>
            <a:r>
              <a:rPr lang="fr-FR" altLang="fr-FR" dirty="0"/>
              <a:t>1969: construction du premier réseau physique (4 machines, 50 kbps)</a:t>
            </a:r>
          </a:p>
          <a:p>
            <a:r>
              <a:rPr lang="fr-FR" altLang="fr-FR" dirty="0"/>
              <a:t>1972: envoie du premier email (23 machines, 50kpbs)</a:t>
            </a:r>
          </a:p>
          <a:p>
            <a:r>
              <a:rPr lang="fr-FR" altLang="fr-FR" dirty="0"/>
              <a:t>1973: création de TCP/IP</a:t>
            </a:r>
          </a:p>
          <a:p>
            <a:r>
              <a:rPr lang="fr-FR" altLang="fr-FR" dirty="0"/>
              <a:t>1974: première utilisation du terme Internet</a:t>
            </a:r>
          </a:p>
          <a:p>
            <a:r>
              <a:rPr lang="fr-FR" altLang="fr-FR" dirty="0"/>
              <a:t>1979: création d’Usenet</a:t>
            </a:r>
          </a:p>
          <a:p>
            <a:r>
              <a:rPr lang="fr-FR" altLang="fr-FR" dirty="0"/>
              <a:t>1982: TCP/IP devient le standard d’Internet</a:t>
            </a:r>
          </a:p>
          <a:p>
            <a:r>
              <a:rPr lang="fr-FR" altLang="fr-FR" dirty="0"/>
              <a:t>1983: Création du Domain Name System</a:t>
            </a:r>
          </a:p>
          <a:p>
            <a:endParaRPr lang="fr-FR" dirty="0"/>
          </a:p>
        </p:txBody>
      </p:sp>
    </p:spTree>
    <p:extLst>
      <p:ext uri="{BB962C8B-B14F-4D97-AF65-F5344CB8AC3E}">
        <p14:creationId xmlns:p14="http://schemas.microsoft.com/office/powerpoint/2010/main" val="11881584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i="1" dirty="0" smtClean="0"/>
              <a:t>Histoire d’Internet (2/2)</a:t>
            </a:r>
            <a:endParaRPr lang="fr-FR" i="1" dirty="0"/>
          </a:p>
        </p:txBody>
      </p:sp>
      <p:sp>
        <p:nvSpPr>
          <p:cNvPr id="3" name="Espace réservé du contenu 2"/>
          <p:cNvSpPr>
            <a:spLocks noGrp="1"/>
          </p:cNvSpPr>
          <p:nvPr>
            <p:ph idx="1"/>
          </p:nvPr>
        </p:nvSpPr>
        <p:spPr/>
        <p:txBody>
          <a:bodyPr>
            <a:normAutofit fontScale="92500" lnSpcReduction="20000"/>
          </a:bodyPr>
          <a:lstStyle/>
          <a:p>
            <a:r>
              <a:rPr lang="fr-FR" altLang="fr-FR" dirty="0"/>
              <a:t>1986: création de l’IETF</a:t>
            </a:r>
          </a:p>
          <a:p>
            <a:r>
              <a:rPr lang="fr-FR" altLang="fr-FR" dirty="0" smtClean="0"/>
              <a:t>1991: </a:t>
            </a:r>
            <a:r>
              <a:rPr lang="fr-FR" altLang="fr-FR" dirty="0"/>
              <a:t>création d’un système </a:t>
            </a:r>
            <a:r>
              <a:rPr lang="fr-FR" altLang="fr-FR" dirty="0" err="1"/>
              <a:t>hypertext</a:t>
            </a:r>
            <a:r>
              <a:rPr lang="fr-FR" altLang="fr-FR" dirty="0"/>
              <a:t> par Tim </a:t>
            </a:r>
            <a:r>
              <a:rPr lang="fr-FR" altLang="fr-FR" dirty="0" err="1"/>
              <a:t>Berners</a:t>
            </a:r>
            <a:r>
              <a:rPr lang="fr-FR" altLang="fr-FR" dirty="0"/>
              <a:t>-Lee</a:t>
            </a:r>
          </a:p>
          <a:p>
            <a:r>
              <a:rPr lang="fr-FR" altLang="fr-FR" dirty="0"/>
              <a:t>1992: le CERN présente le World Wide Web</a:t>
            </a:r>
          </a:p>
          <a:p>
            <a:r>
              <a:rPr lang="fr-FR" altLang="fr-FR" dirty="0"/>
              <a:t>1993: création de </a:t>
            </a:r>
            <a:r>
              <a:rPr lang="fr-FR" altLang="fr-FR" dirty="0" err="1"/>
              <a:t>Mosaic</a:t>
            </a:r>
            <a:r>
              <a:rPr lang="fr-FR" altLang="fr-FR" dirty="0"/>
              <a:t>, premier client pour le web</a:t>
            </a:r>
          </a:p>
          <a:p>
            <a:r>
              <a:rPr lang="fr-FR" altLang="fr-FR" dirty="0"/>
              <a:t>1994: création du w3c</a:t>
            </a:r>
          </a:p>
          <a:p>
            <a:r>
              <a:rPr lang="fr-FR" altLang="fr-FR" dirty="0"/>
              <a:t>1995: IE 1.0 </a:t>
            </a:r>
          </a:p>
          <a:p>
            <a:r>
              <a:rPr lang="fr-FR" altLang="fr-FR" dirty="0"/>
              <a:t>1997: IE 4.0 sort, Netscape a 72%, IE 18%</a:t>
            </a:r>
          </a:p>
          <a:p>
            <a:r>
              <a:rPr lang="fr-FR" altLang="fr-FR" dirty="0"/>
              <a:t>1998: Netscape jette l’éponge et se fait racheter par AOL</a:t>
            </a:r>
          </a:p>
          <a:p>
            <a:r>
              <a:rPr lang="fr-FR" altLang="fr-FR" dirty="0"/>
              <a:t>1998: Netscape rend le code source de son navigateur disponible sous licence open source</a:t>
            </a:r>
          </a:p>
          <a:p>
            <a:r>
              <a:rPr lang="fr-FR" altLang="fr-FR" dirty="0"/>
              <a:t>2002: Mozilla 1.0</a:t>
            </a:r>
          </a:p>
          <a:p>
            <a:r>
              <a:rPr lang="fr-FR" altLang="fr-FR" dirty="0"/>
              <a:t>2004: début de la deuxième guerre des browsers</a:t>
            </a:r>
          </a:p>
          <a:p>
            <a:endParaRPr lang="fr-FR" dirty="0"/>
          </a:p>
        </p:txBody>
      </p:sp>
    </p:spTree>
    <p:extLst>
      <p:ext uri="{BB962C8B-B14F-4D97-AF65-F5344CB8AC3E}">
        <p14:creationId xmlns:p14="http://schemas.microsoft.com/office/powerpoint/2010/main" val="35734354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404664"/>
            <a:ext cx="8229600" cy="1143000"/>
          </a:xfrm>
        </p:spPr>
        <p:txBody>
          <a:bodyPr/>
          <a:lstStyle/>
          <a:p>
            <a:pPr algn="ctr"/>
            <a:r>
              <a:rPr lang="fr-FR" altLang="fr-FR" i="1" dirty="0"/>
              <a:t>W3C</a:t>
            </a:r>
            <a:endParaRPr lang="fr-FR" i="1" dirty="0"/>
          </a:p>
        </p:txBody>
      </p:sp>
      <p:sp>
        <p:nvSpPr>
          <p:cNvPr id="3" name="Espace réservé du contenu 2"/>
          <p:cNvSpPr>
            <a:spLocks noGrp="1"/>
          </p:cNvSpPr>
          <p:nvPr>
            <p:ph idx="1"/>
          </p:nvPr>
        </p:nvSpPr>
        <p:spPr>
          <a:xfrm>
            <a:off x="179512" y="1628800"/>
            <a:ext cx="8712968" cy="4896544"/>
          </a:xfrm>
        </p:spPr>
        <p:txBody>
          <a:bodyPr>
            <a:normAutofit fontScale="85000" lnSpcReduction="10000"/>
          </a:bodyPr>
          <a:lstStyle/>
          <a:p>
            <a:r>
              <a:rPr lang="fr-FR" altLang="fr-FR" dirty="0"/>
              <a:t>World Wide Web Consortium</a:t>
            </a:r>
          </a:p>
          <a:p>
            <a:r>
              <a:rPr lang="fr-FR" altLang="fr-FR" dirty="0"/>
              <a:t>Crée en 1994 </a:t>
            </a:r>
          </a:p>
          <a:p>
            <a:r>
              <a:rPr lang="fr-FR" altLang="fr-FR" dirty="0"/>
              <a:t>3 buts</a:t>
            </a:r>
          </a:p>
          <a:p>
            <a:pPr lvl="1"/>
            <a:r>
              <a:rPr lang="fr-FR" altLang="fr-FR" dirty="0"/>
              <a:t>Accès universel au web à travers des technologies tenant compte des différentes cultures, langues, handicapes…</a:t>
            </a:r>
          </a:p>
          <a:p>
            <a:pPr lvl="1"/>
            <a:r>
              <a:rPr lang="fr-FR" altLang="fr-FR" dirty="0"/>
              <a:t>Web sémantique</a:t>
            </a:r>
          </a:p>
          <a:p>
            <a:pPr lvl="1"/>
            <a:r>
              <a:rPr lang="fr-FR" altLang="fr-FR" dirty="0"/>
              <a:t>Web of trust: guider le développement du web en tenant compte des aspects légaux, commerciaux et sociaux liés aux nouvelles technologies.</a:t>
            </a:r>
          </a:p>
          <a:p>
            <a:r>
              <a:rPr lang="fr-FR" altLang="fr-FR" dirty="0"/>
              <a:t>Rôle du w3c</a:t>
            </a:r>
          </a:p>
          <a:p>
            <a:pPr lvl="1"/>
            <a:r>
              <a:rPr lang="fr-FR" altLang="fr-FR" dirty="0"/>
              <a:t>Interopérabilité: les spécifications des protocoles et langages du web doivent pouvoir fonctionner ensembles.</a:t>
            </a:r>
          </a:p>
          <a:p>
            <a:pPr lvl="1"/>
            <a:r>
              <a:rPr lang="fr-FR" altLang="fr-FR" dirty="0"/>
              <a:t>Évolution: s’assurer que de nouvelles technologies peuvent être ajoutées au web.</a:t>
            </a:r>
          </a:p>
          <a:p>
            <a:pPr lvl="1"/>
            <a:r>
              <a:rPr lang="fr-FR" altLang="fr-FR" dirty="0"/>
              <a:t>Standardisation: donner des </a:t>
            </a:r>
            <a:r>
              <a:rPr lang="fr-FR" altLang="fr-FR" i="1" dirty="0"/>
              <a:t>Recommandations </a:t>
            </a:r>
            <a:r>
              <a:rPr lang="fr-FR" altLang="fr-FR" dirty="0"/>
              <a:t>décrivant les technologies du web.</a:t>
            </a:r>
          </a:p>
          <a:p>
            <a:endParaRPr lang="fr-FR" dirty="0"/>
          </a:p>
        </p:txBody>
      </p:sp>
    </p:spTree>
    <p:extLst>
      <p:ext uri="{BB962C8B-B14F-4D97-AF65-F5344CB8AC3E}">
        <p14:creationId xmlns:p14="http://schemas.microsoft.com/office/powerpoint/2010/main" val="3378849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332656"/>
            <a:ext cx="8229600" cy="1143000"/>
          </a:xfrm>
        </p:spPr>
        <p:txBody>
          <a:bodyPr/>
          <a:lstStyle/>
          <a:p>
            <a:pPr algn="ctr"/>
            <a:r>
              <a:rPr lang="fr-FR" altLang="fr-FR" i="1" dirty="0"/>
              <a:t>W3C - Organisation</a:t>
            </a:r>
            <a:endParaRPr lang="fr-FR" i="1" dirty="0"/>
          </a:p>
        </p:txBody>
      </p:sp>
      <p:sp>
        <p:nvSpPr>
          <p:cNvPr id="3" name="Espace réservé du contenu 2"/>
          <p:cNvSpPr>
            <a:spLocks noGrp="1"/>
          </p:cNvSpPr>
          <p:nvPr>
            <p:ph idx="1"/>
          </p:nvPr>
        </p:nvSpPr>
        <p:spPr>
          <a:xfrm>
            <a:off x="251520" y="1628800"/>
            <a:ext cx="8712968" cy="5040560"/>
          </a:xfrm>
        </p:spPr>
        <p:txBody>
          <a:bodyPr>
            <a:normAutofit fontScale="92500" lnSpcReduction="20000"/>
          </a:bodyPr>
          <a:lstStyle/>
          <a:p>
            <a:r>
              <a:rPr lang="fr-FR" altLang="fr-FR" dirty="0"/>
              <a:t>Le w3c est accueilli par 3 organisations:</a:t>
            </a:r>
          </a:p>
          <a:p>
            <a:pPr lvl="1"/>
            <a:r>
              <a:rPr lang="fr-FR" altLang="fr-FR" dirty="0"/>
              <a:t>MIT (USA)</a:t>
            </a:r>
          </a:p>
          <a:p>
            <a:pPr lvl="1"/>
            <a:r>
              <a:rPr lang="fr-FR" altLang="fr-FR" dirty="0"/>
              <a:t>KEIO (Japon)</a:t>
            </a:r>
          </a:p>
          <a:p>
            <a:pPr lvl="1"/>
            <a:r>
              <a:rPr lang="fr-FR" altLang="fr-FR" dirty="0"/>
              <a:t>ERCIM (France)</a:t>
            </a:r>
          </a:p>
          <a:p>
            <a:r>
              <a:rPr lang="fr-FR" altLang="fr-FR" dirty="0"/>
              <a:t>3 principes</a:t>
            </a:r>
          </a:p>
          <a:p>
            <a:pPr lvl="1"/>
            <a:r>
              <a:rPr lang="fr-FR" altLang="fr-FR" dirty="0"/>
              <a:t>Neutralité: appel aux commentaires publics</a:t>
            </a:r>
          </a:p>
          <a:p>
            <a:pPr lvl="1"/>
            <a:r>
              <a:rPr lang="fr-FR" altLang="fr-FR" dirty="0"/>
              <a:t>Coordination: travaux avec d’autres organismes (IETF, Unicode Consortium…)</a:t>
            </a:r>
          </a:p>
          <a:p>
            <a:pPr lvl="1"/>
            <a:r>
              <a:rPr lang="fr-FR" altLang="fr-FR" dirty="0"/>
              <a:t>Consensus: si possible, décision à l’unanimité sinon à la majorité.</a:t>
            </a:r>
          </a:p>
          <a:p>
            <a:r>
              <a:rPr lang="fr-FR" altLang="fr-FR" dirty="0"/>
              <a:t>Membres du w3c:</a:t>
            </a:r>
          </a:p>
          <a:p>
            <a:pPr lvl="1"/>
            <a:r>
              <a:rPr lang="fr-FR" altLang="fr-FR" dirty="0"/>
              <a:t>Financent le w3c</a:t>
            </a:r>
          </a:p>
          <a:p>
            <a:pPr lvl="1"/>
            <a:r>
              <a:rPr lang="fr-FR" altLang="fr-FR" dirty="0"/>
              <a:t>Participent au choix des technologies futures</a:t>
            </a:r>
          </a:p>
          <a:p>
            <a:pPr lvl="1"/>
            <a:r>
              <a:rPr lang="fr-FR" altLang="fr-FR" dirty="0" err="1"/>
              <a:t>Who’s</a:t>
            </a:r>
            <a:r>
              <a:rPr lang="fr-FR" altLang="fr-FR" dirty="0"/>
              <a:t> </a:t>
            </a:r>
            <a:r>
              <a:rPr lang="fr-FR" altLang="fr-FR" dirty="0" err="1"/>
              <a:t>who</a:t>
            </a:r>
            <a:r>
              <a:rPr lang="fr-FR" altLang="fr-FR" dirty="0"/>
              <a:t> de l’informatique: Microsoft, Cisco, Oracle, Apple…</a:t>
            </a:r>
          </a:p>
          <a:p>
            <a:pPr lvl="1"/>
            <a:r>
              <a:rPr lang="fr-FR" altLang="fr-FR" dirty="0"/>
              <a:t>Des membres institutionnels (universités)</a:t>
            </a:r>
          </a:p>
          <a:p>
            <a:endParaRPr lang="fr-FR" dirty="0"/>
          </a:p>
        </p:txBody>
      </p:sp>
    </p:spTree>
    <p:extLst>
      <p:ext uri="{BB962C8B-B14F-4D97-AF65-F5344CB8AC3E}">
        <p14:creationId xmlns:p14="http://schemas.microsoft.com/office/powerpoint/2010/main" val="12128138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476672"/>
            <a:ext cx="8229600" cy="1143000"/>
          </a:xfrm>
        </p:spPr>
        <p:txBody>
          <a:bodyPr/>
          <a:lstStyle/>
          <a:p>
            <a:pPr algn="ctr"/>
            <a:r>
              <a:rPr lang="fr-FR" i="1" dirty="0" smtClean="0"/>
              <a:t>Le WEB</a:t>
            </a:r>
            <a:endParaRPr lang="fr-FR" i="1" dirty="0"/>
          </a:p>
        </p:txBody>
      </p:sp>
      <p:sp>
        <p:nvSpPr>
          <p:cNvPr id="3" name="Espace réservé du contenu 2"/>
          <p:cNvSpPr>
            <a:spLocks noGrp="1"/>
          </p:cNvSpPr>
          <p:nvPr>
            <p:ph idx="1"/>
          </p:nvPr>
        </p:nvSpPr>
        <p:spPr>
          <a:xfrm>
            <a:off x="0" y="1628800"/>
            <a:ext cx="9144000" cy="5229200"/>
          </a:xfrm>
        </p:spPr>
        <p:txBody>
          <a:bodyPr/>
          <a:lstStyle/>
          <a:p>
            <a:pPr marL="0" indent="0">
              <a:buNone/>
            </a:pPr>
            <a:r>
              <a:rPr lang="fr-FR" dirty="0" smtClean="0"/>
              <a:t>Le</a:t>
            </a:r>
            <a:r>
              <a:rPr lang="fr-FR" dirty="0"/>
              <a:t> </a:t>
            </a:r>
            <a:r>
              <a:rPr lang="fr-FR" b="1" i="1" dirty="0"/>
              <a:t>World Wide Web</a:t>
            </a:r>
            <a:r>
              <a:rPr lang="fr-FR" dirty="0"/>
              <a:t> (</a:t>
            </a:r>
            <a:r>
              <a:rPr lang="fr-FR" dirty="0" smtClean="0"/>
              <a:t>WWW)  </a:t>
            </a:r>
            <a:r>
              <a:rPr lang="fr-FR" dirty="0"/>
              <a:t>communément appelé le </a:t>
            </a:r>
            <a:r>
              <a:rPr lang="fr-FR" b="1" dirty="0"/>
              <a:t>Web</a:t>
            </a:r>
            <a:r>
              <a:rPr lang="fr-FR" dirty="0"/>
              <a:t>, et parfois la </a:t>
            </a:r>
            <a:r>
              <a:rPr lang="fr-FR" b="1" dirty="0" smtClean="0"/>
              <a:t>Toile:</a:t>
            </a:r>
          </a:p>
          <a:p>
            <a:pPr marL="0" indent="0">
              <a:buNone/>
            </a:pPr>
            <a:endParaRPr lang="fr-FR" dirty="0" smtClean="0"/>
          </a:p>
          <a:p>
            <a:r>
              <a:rPr lang="fr-FR" dirty="0" smtClean="0"/>
              <a:t>Un système</a:t>
            </a:r>
            <a:r>
              <a:rPr lang="fr-FR" dirty="0"/>
              <a:t> </a:t>
            </a:r>
            <a:r>
              <a:rPr lang="fr-FR" dirty="0">
                <a:hlinkClick r:id="rId2" tooltip="Hypertexte"/>
              </a:rPr>
              <a:t>hypertexte</a:t>
            </a:r>
            <a:r>
              <a:rPr lang="fr-FR" dirty="0"/>
              <a:t> public fonctionnant sur </a:t>
            </a:r>
            <a:r>
              <a:rPr lang="fr-FR" dirty="0">
                <a:hlinkClick r:id="rId3" tooltip="Internet"/>
              </a:rPr>
              <a:t>Internet</a:t>
            </a:r>
            <a:r>
              <a:rPr lang="fr-FR" dirty="0"/>
              <a:t>. Le Web permet de consulter, avec un </a:t>
            </a:r>
            <a:r>
              <a:rPr lang="fr-FR" dirty="0">
                <a:hlinkClick r:id="rId4" tooltip="Navigateur web"/>
              </a:rPr>
              <a:t>navigateur</a:t>
            </a:r>
            <a:r>
              <a:rPr lang="fr-FR" dirty="0"/>
              <a:t>, des </a:t>
            </a:r>
            <a:r>
              <a:rPr lang="fr-FR" dirty="0">
                <a:hlinkClick r:id="rId5" tooltip="Page web"/>
              </a:rPr>
              <a:t>pages</a:t>
            </a:r>
            <a:r>
              <a:rPr lang="fr-FR" dirty="0"/>
              <a:t> accessibles sur des </a:t>
            </a:r>
            <a:r>
              <a:rPr lang="fr-FR" dirty="0">
                <a:hlinkClick r:id="rId6" tooltip="Site web"/>
              </a:rPr>
              <a:t>sites</a:t>
            </a:r>
            <a:r>
              <a:rPr lang="fr-FR" dirty="0"/>
              <a:t>. </a:t>
            </a:r>
            <a:endParaRPr lang="fr-FR" dirty="0" smtClean="0"/>
          </a:p>
          <a:p>
            <a:pPr marL="0" indent="0">
              <a:buNone/>
            </a:pPr>
            <a:endParaRPr lang="fr-FR" dirty="0" smtClean="0"/>
          </a:p>
          <a:p>
            <a:r>
              <a:rPr lang="fr-FR" dirty="0"/>
              <a:t>Le</a:t>
            </a:r>
            <a:r>
              <a:rPr lang="fr-FR" b="1" i="1" dirty="0"/>
              <a:t> World Wide Web  </a:t>
            </a:r>
            <a:r>
              <a:rPr lang="fr-FR" dirty="0"/>
              <a:t>n’est qu’une des applications d’Internet</a:t>
            </a:r>
          </a:p>
        </p:txBody>
      </p:sp>
    </p:spTree>
    <p:extLst>
      <p:ext uri="{BB962C8B-B14F-4D97-AF65-F5344CB8AC3E}">
        <p14:creationId xmlns:p14="http://schemas.microsoft.com/office/powerpoint/2010/main" val="910313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0" y="548680"/>
            <a:ext cx="9144000" cy="6309320"/>
          </a:xfrm>
        </p:spPr>
        <p:txBody>
          <a:bodyPr/>
          <a:lstStyle/>
          <a:p>
            <a:endParaRPr lang="fr-FR" dirty="0"/>
          </a:p>
          <a:p>
            <a:pPr algn="just"/>
            <a:r>
              <a:rPr lang="fr-FR" dirty="0" smtClean="0"/>
              <a:t>Le </a:t>
            </a:r>
            <a:r>
              <a:rPr lang="fr-FR" dirty="0"/>
              <a:t>World Wide Web est un système hypertexte. </a:t>
            </a:r>
            <a:endParaRPr lang="fr-FR" dirty="0" smtClean="0"/>
          </a:p>
          <a:p>
            <a:pPr marL="0" indent="0">
              <a:buNone/>
            </a:pPr>
            <a:endParaRPr lang="fr-FR" dirty="0"/>
          </a:p>
          <a:p>
            <a:pPr algn="just"/>
            <a:r>
              <a:rPr lang="fr-FR" dirty="0"/>
              <a:t>L'hypertexte permet aux utilisateurs de cliquer sur des boutons ou du texte sélectionné à l'aide d'une souris pour aller vers d'autres pages Web contenant du texte, du son, des images ou </a:t>
            </a:r>
            <a:r>
              <a:rPr lang="fr-FR" dirty="0" smtClean="0"/>
              <a:t>vidéos.</a:t>
            </a:r>
          </a:p>
          <a:p>
            <a:endParaRPr lang="fr-FR" dirty="0"/>
          </a:p>
          <a:p>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91880" y="3356992"/>
            <a:ext cx="4320480" cy="2765107"/>
          </a:xfrm>
          <a:prstGeom prst="rect">
            <a:avLst/>
          </a:prstGeom>
        </p:spPr>
      </p:pic>
    </p:spTree>
    <p:extLst>
      <p:ext uri="{BB962C8B-B14F-4D97-AF65-F5344CB8AC3E}">
        <p14:creationId xmlns:p14="http://schemas.microsoft.com/office/powerpoint/2010/main" val="29826804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660" y="1484784"/>
            <a:ext cx="9001000" cy="1143000"/>
          </a:xfrm>
        </p:spPr>
        <p:txBody>
          <a:bodyPr>
            <a:normAutofit fontScale="90000"/>
          </a:bodyPr>
          <a:lstStyle/>
          <a:p>
            <a:pPr algn="ctr"/>
            <a:r>
              <a:rPr lang="fr-FR" i="1" dirty="0"/>
              <a:t>Comment fonctionnent les sites web ?</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9833" y="2954875"/>
            <a:ext cx="3672408" cy="2802627"/>
          </a:xfrm>
          <a:prstGeom prst="rect">
            <a:avLst/>
          </a:prstGeom>
        </p:spPr>
      </p:pic>
    </p:spTree>
    <p:extLst>
      <p:ext uri="{BB962C8B-B14F-4D97-AF65-F5344CB8AC3E}">
        <p14:creationId xmlns:p14="http://schemas.microsoft.com/office/powerpoint/2010/main" val="9126519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27584" y="836712"/>
            <a:ext cx="7416824" cy="938368"/>
          </a:xfrm>
        </p:spPr>
        <p:txBody>
          <a:bodyPr>
            <a:noAutofit/>
          </a:bodyPr>
          <a:lstStyle/>
          <a:p>
            <a:pPr algn="ctr"/>
            <a:r>
              <a:rPr lang="fr-FR" sz="3600" i="1" dirty="0"/>
              <a:t>Les </a:t>
            </a:r>
            <a:r>
              <a:rPr lang="fr-FR" sz="3600" i="1" dirty="0" smtClean="0"/>
              <a:t>navigateurs </a:t>
            </a:r>
            <a:r>
              <a:rPr lang="fr-FR" sz="3600" i="1" dirty="0"/>
              <a:t>web les plus répandus</a:t>
            </a:r>
          </a:p>
        </p:txBody>
      </p:sp>
      <p:pic>
        <p:nvPicPr>
          <p:cNvPr id="4" name="Espace réservé du conten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15816" y="1988840"/>
            <a:ext cx="2651351" cy="686941"/>
          </a:xfr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5696" y="2996951"/>
            <a:ext cx="4953000" cy="3514725"/>
          </a:xfrm>
          <a:prstGeom prst="rect">
            <a:avLst/>
          </a:prstGeom>
        </p:spPr>
      </p:pic>
      <p:sp>
        <p:nvSpPr>
          <p:cNvPr id="7" name="Flèche courbée vers la gauche 6"/>
          <p:cNvSpPr/>
          <p:nvPr/>
        </p:nvSpPr>
        <p:spPr>
          <a:xfrm rot="20845555">
            <a:off x="6012160" y="2204864"/>
            <a:ext cx="591616" cy="1512168"/>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Tree>
    <p:extLst>
      <p:ext uri="{BB962C8B-B14F-4D97-AF65-F5344CB8AC3E}">
        <p14:creationId xmlns:p14="http://schemas.microsoft.com/office/powerpoint/2010/main" val="4180641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17040" y="836712"/>
            <a:ext cx="9361040" cy="1143000"/>
          </a:xfrm>
        </p:spPr>
        <p:txBody>
          <a:bodyPr>
            <a:normAutofit fontScale="90000"/>
          </a:bodyPr>
          <a:lstStyle/>
          <a:p>
            <a:pPr algn="ctr"/>
            <a:r>
              <a:rPr lang="fr-FR" i="1" dirty="0" smtClean="0"/>
              <a:t>Les Langages de création et de Conception</a:t>
            </a:r>
            <a:endParaRPr lang="fr-FR" i="1" dirty="0"/>
          </a:p>
        </p:txBody>
      </p:sp>
      <p:pic>
        <p:nvPicPr>
          <p:cNvPr id="4" name="Espace réservé du conten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5576" y="2204864"/>
            <a:ext cx="1152128" cy="1152128"/>
          </a:xfr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71470" y="2132856"/>
            <a:ext cx="3095624" cy="2143124"/>
          </a:xfrm>
          <a:prstGeom prst="rect">
            <a:avLst/>
          </a:prstGeom>
        </p:spPr>
      </p:pic>
      <p:sp>
        <p:nvSpPr>
          <p:cNvPr id="6" name="Rectangle 5"/>
          <p:cNvSpPr/>
          <p:nvPr/>
        </p:nvSpPr>
        <p:spPr>
          <a:xfrm>
            <a:off x="5274648" y="4437112"/>
            <a:ext cx="3447392" cy="646331"/>
          </a:xfrm>
          <a:prstGeom prst="rect">
            <a:avLst/>
          </a:prstGeom>
        </p:spPr>
        <p:txBody>
          <a:bodyPr wrap="square">
            <a:spAutoFit/>
          </a:bodyPr>
          <a:lstStyle/>
          <a:p>
            <a:r>
              <a:rPr lang="fr-FR" sz="3600" b="1" dirty="0">
                <a:solidFill>
                  <a:schemeClr val="accent2">
                    <a:lumMod val="75000"/>
                  </a:schemeClr>
                </a:solidFill>
                <a:latin typeface="Chiller" panose="04020404031007020602" pitchFamily="82" charset="0"/>
              </a:rPr>
              <a:t>Tim </a:t>
            </a:r>
            <a:r>
              <a:rPr lang="fr-FR" sz="3600" b="1" dirty="0" err="1">
                <a:solidFill>
                  <a:schemeClr val="accent2">
                    <a:lumMod val="75000"/>
                  </a:schemeClr>
                </a:solidFill>
                <a:latin typeface="Chiller" panose="04020404031007020602" pitchFamily="82" charset="0"/>
              </a:rPr>
              <a:t>Berners</a:t>
            </a:r>
            <a:r>
              <a:rPr lang="fr-FR" sz="3600" b="1" dirty="0">
                <a:solidFill>
                  <a:schemeClr val="accent2">
                    <a:lumMod val="75000"/>
                  </a:schemeClr>
                </a:solidFill>
                <a:latin typeface="Chiller" panose="04020404031007020602" pitchFamily="82" charset="0"/>
              </a:rPr>
              <a:t>-Lee</a:t>
            </a:r>
          </a:p>
        </p:txBody>
      </p:sp>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63688" y="3769355"/>
            <a:ext cx="2686050" cy="2276475"/>
          </a:xfrm>
          <a:prstGeom prst="rect">
            <a:avLst/>
          </a:prstGeom>
        </p:spPr>
      </p:pic>
    </p:spTree>
    <p:extLst>
      <p:ext uri="{BB962C8B-B14F-4D97-AF65-F5344CB8AC3E}">
        <p14:creationId xmlns:p14="http://schemas.microsoft.com/office/powerpoint/2010/main" val="3883812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1000" fill="hold"/>
                                        <p:tgtEl>
                                          <p:spTgt spid="7"/>
                                        </p:tgtEl>
                                        <p:attrNameLst>
                                          <p:attrName>ppt_w</p:attrName>
                                        </p:attrNameLst>
                                      </p:cBhvr>
                                      <p:tavLst>
                                        <p:tav tm="0">
                                          <p:val>
                                            <p:fltVal val="0"/>
                                          </p:val>
                                        </p:tav>
                                        <p:tav tm="100000">
                                          <p:val>
                                            <p:strVal val="#ppt_w"/>
                                          </p:val>
                                        </p:tav>
                                      </p:tavLst>
                                    </p:anim>
                                    <p:anim calcmode="lin" valueType="num">
                                      <p:cBhvr>
                                        <p:cTn id="25" dur="1000" fill="hold"/>
                                        <p:tgtEl>
                                          <p:spTgt spid="7"/>
                                        </p:tgtEl>
                                        <p:attrNameLst>
                                          <p:attrName>ppt_h</p:attrName>
                                        </p:attrNameLst>
                                      </p:cBhvr>
                                      <p:tavLst>
                                        <p:tav tm="0">
                                          <p:val>
                                            <p:fltVal val="0"/>
                                          </p:val>
                                        </p:tav>
                                        <p:tav tm="100000">
                                          <p:val>
                                            <p:strVal val="#ppt_h"/>
                                          </p:val>
                                        </p:tav>
                                      </p:tavLst>
                                    </p:anim>
                                    <p:anim calcmode="lin" valueType="num">
                                      <p:cBhvr>
                                        <p:cTn id="26" dur="1000" fill="hold"/>
                                        <p:tgtEl>
                                          <p:spTgt spid="7"/>
                                        </p:tgtEl>
                                        <p:attrNameLst>
                                          <p:attrName>style.rotation</p:attrName>
                                        </p:attrNameLst>
                                      </p:cBhvr>
                                      <p:tavLst>
                                        <p:tav tm="0">
                                          <p:val>
                                            <p:fltVal val="90"/>
                                          </p:val>
                                        </p:tav>
                                        <p:tav tm="100000">
                                          <p:val>
                                            <p:fltVal val="0"/>
                                          </p:val>
                                        </p:tav>
                                      </p:tavLst>
                                    </p:anim>
                                    <p:animEffect transition="in" filter="fade">
                                      <p:cBhvr>
                                        <p:cTn id="2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51920" y="764704"/>
            <a:ext cx="4912640" cy="5898754"/>
          </a:xfrm>
        </p:spPr>
      </p:pic>
      <p:sp>
        <p:nvSpPr>
          <p:cNvPr id="5" name="Rectangle 4"/>
          <p:cNvSpPr/>
          <p:nvPr/>
        </p:nvSpPr>
        <p:spPr>
          <a:xfrm>
            <a:off x="251520" y="2852936"/>
            <a:ext cx="3851920" cy="1015663"/>
          </a:xfrm>
          <a:prstGeom prst="rect">
            <a:avLst/>
          </a:prstGeom>
        </p:spPr>
        <p:txBody>
          <a:bodyPr wrap="square">
            <a:spAutoFit/>
          </a:bodyPr>
          <a:lstStyle/>
          <a:p>
            <a:pPr algn="just"/>
            <a:r>
              <a:rPr lang="fr-FR" sz="2000" dirty="0">
                <a:solidFill>
                  <a:schemeClr val="accent4">
                    <a:lumMod val="50000"/>
                  </a:schemeClr>
                </a:solidFill>
              </a:rPr>
              <a:t>Les langages HTML et CSS sont à la base du fonctionnement de tous les sites web.</a:t>
            </a:r>
          </a:p>
        </p:txBody>
      </p:sp>
    </p:spTree>
    <p:extLst>
      <p:ext uri="{BB962C8B-B14F-4D97-AF65-F5344CB8AC3E}">
        <p14:creationId xmlns:p14="http://schemas.microsoft.com/office/powerpoint/2010/main" val="2194178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548680"/>
            <a:ext cx="8229600" cy="720080"/>
          </a:xfrm>
        </p:spPr>
        <p:txBody>
          <a:bodyPr>
            <a:normAutofit fontScale="90000"/>
          </a:bodyPr>
          <a:lstStyle/>
          <a:p>
            <a:pPr algn="ctr"/>
            <a:r>
              <a:rPr lang="fr-FR" i="1" dirty="0" smtClean="0"/>
              <a:t>CSS</a:t>
            </a:r>
            <a:endParaRPr lang="fr-FR" i="1" dirty="0"/>
          </a:p>
        </p:txBody>
      </p:sp>
      <p:sp>
        <p:nvSpPr>
          <p:cNvPr id="3" name="Espace réservé du contenu 2"/>
          <p:cNvSpPr>
            <a:spLocks noGrp="1"/>
          </p:cNvSpPr>
          <p:nvPr>
            <p:ph idx="1"/>
          </p:nvPr>
        </p:nvSpPr>
        <p:spPr>
          <a:xfrm>
            <a:off x="0" y="1556792"/>
            <a:ext cx="4139952" cy="5040560"/>
          </a:xfrm>
        </p:spPr>
        <p:txBody>
          <a:bodyPr>
            <a:normAutofit/>
          </a:bodyPr>
          <a:lstStyle/>
          <a:p>
            <a:pPr algn="just"/>
            <a:r>
              <a:rPr lang="fr-FR" i="1" dirty="0" err="1"/>
              <a:t>Cascading</a:t>
            </a:r>
            <a:r>
              <a:rPr lang="fr-FR" i="1" dirty="0"/>
              <a:t> Style </a:t>
            </a:r>
            <a:r>
              <a:rPr lang="fr-FR" i="1" dirty="0" err="1"/>
              <a:t>Sheets</a:t>
            </a:r>
            <a:r>
              <a:rPr lang="fr-FR" dirty="0"/>
              <a:t>, aussi appelées </a:t>
            </a:r>
            <a:r>
              <a:rPr lang="fr-FR" i="1" dirty="0"/>
              <a:t>Feuilles de style</a:t>
            </a:r>
            <a:r>
              <a:rPr lang="fr-FR" dirty="0"/>
              <a:t>) : le rôle du CSS est de gérer l'apparence de la page web (agencement, positionnement, décoration, couleurs, taille du texte…). Ce langage est venu compléter le HTML en 1996.</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5083" y="1628800"/>
            <a:ext cx="3456384" cy="50227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Flèche gauche 5"/>
          <p:cNvSpPr/>
          <p:nvPr/>
        </p:nvSpPr>
        <p:spPr>
          <a:xfrm rot="18773938">
            <a:off x="7244765" y="1263397"/>
            <a:ext cx="360040" cy="2880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7" name="ZoneTexte 6"/>
          <p:cNvSpPr txBox="1"/>
          <p:nvPr/>
        </p:nvSpPr>
        <p:spPr>
          <a:xfrm>
            <a:off x="7652826" y="980728"/>
            <a:ext cx="1167646" cy="369332"/>
          </a:xfrm>
          <a:prstGeom prst="rect">
            <a:avLst/>
          </a:prstGeom>
          <a:noFill/>
        </p:spPr>
        <p:txBody>
          <a:bodyPr wrap="square" rtlCol="0">
            <a:spAutoFit/>
          </a:bodyPr>
          <a:lstStyle/>
          <a:p>
            <a:r>
              <a:rPr lang="fr-FR" b="1" i="1" dirty="0" smtClean="0">
                <a:solidFill>
                  <a:srgbClr val="0070C0"/>
                </a:solidFill>
              </a:rPr>
              <a:t>Sans CSS</a:t>
            </a:r>
            <a:endParaRPr lang="fr-FR" b="1" i="1" dirty="0">
              <a:solidFill>
                <a:srgbClr val="0070C0"/>
              </a:solidFill>
            </a:endParaRPr>
          </a:p>
        </p:txBody>
      </p:sp>
      <p:sp>
        <p:nvSpPr>
          <p:cNvPr id="9" name="Flèche gauche 8"/>
          <p:cNvSpPr/>
          <p:nvPr/>
        </p:nvSpPr>
        <p:spPr>
          <a:xfrm rot="18773938">
            <a:off x="7995645" y="3996146"/>
            <a:ext cx="360040" cy="2880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0" name="ZoneTexte 9"/>
          <p:cNvSpPr txBox="1"/>
          <p:nvPr/>
        </p:nvSpPr>
        <p:spPr>
          <a:xfrm>
            <a:off x="8100392" y="3554481"/>
            <a:ext cx="1167646" cy="369332"/>
          </a:xfrm>
          <a:prstGeom prst="rect">
            <a:avLst/>
          </a:prstGeom>
          <a:noFill/>
        </p:spPr>
        <p:txBody>
          <a:bodyPr wrap="square" rtlCol="0">
            <a:spAutoFit/>
          </a:bodyPr>
          <a:lstStyle/>
          <a:p>
            <a:r>
              <a:rPr lang="fr-FR" b="1" i="1" dirty="0" smtClean="0">
                <a:solidFill>
                  <a:srgbClr val="0070C0"/>
                </a:solidFill>
              </a:rPr>
              <a:t>Avec CSS</a:t>
            </a:r>
            <a:endParaRPr lang="fr-FR" b="1" i="1" dirty="0">
              <a:solidFill>
                <a:srgbClr val="0070C0"/>
              </a:solidFill>
            </a:endParaRPr>
          </a:p>
        </p:txBody>
      </p:sp>
    </p:spTree>
    <p:extLst>
      <p:ext uri="{BB962C8B-B14F-4D97-AF65-F5344CB8AC3E}">
        <p14:creationId xmlns:p14="http://schemas.microsoft.com/office/powerpoint/2010/main" val="1459854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050"/>
                                        </p:tgtEl>
                                        <p:attrNameLst>
                                          <p:attrName>style.visibility</p:attrName>
                                        </p:attrNameLst>
                                      </p:cBhvr>
                                      <p:to>
                                        <p:strVal val="visible"/>
                                      </p:to>
                                    </p:set>
                                    <p:animEffect transition="in" filter="fade">
                                      <p:cBhvr>
                                        <p:cTn id="27" dur="1000"/>
                                        <p:tgtEl>
                                          <p:spTgt spid="2050"/>
                                        </p:tgtEl>
                                      </p:cBhvr>
                                    </p:animEffect>
                                    <p:anim calcmode="lin" valueType="num">
                                      <p:cBhvr>
                                        <p:cTn id="28" dur="1000" fill="hold"/>
                                        <p:tgtEl>
                                          <p:spTgt spid="2050"/>
                                        </p:tgtEl>
                                        <p:attrNameLst>
                                          <p:attrName>ppt_x</p:attrName>
                                        </p:attrNameLst>
                                      </p:cBhvr>
                                      <p:tavLst>
                                        <p:tav tm="0">
                                          <p:val>
                                            <p:strVal val="#ppt_x"/>
                                          </p:val>
                                        </p:tav>
                                        <p:tav tm="100000">
                                          <p:val>
                                            <p:strVal val="#ppt_x"/>
                                          </p:val>
                                        </p:tav>
                                      </p:tavLst>
                                    </p:anim>
                                    <p:anim calcmode="lin" valueType="num">
                                      <p:cBhvr>
                                        <p:cTn id="29"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9" grpId="0" animBg="1"/>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188640"/>
            <a:ext cx="8229600" cy="1143000"/>
          </a:xfrm>
        </p:spPr>
        <p:txBody>
          <a:bodyPr>
            <a:normAutofit/>
          </a:bodyPr>
          <a:lstStyle/>
          <a:p>
            <a:pPr algn="ctr"/>
            <a:r>
              <a:rPr lang="fr-FR" i="1" dirty="0" smtClean="0"/>
              <a:t>Les </a:t>
            </a:r>
            <a:r>
              <a:rPr lang="fr-FR" i="1" dirty="0"/>
              <a:t>versions de </a:t>
            </a:r>
            <a:r>
              <a:rPr lang="fr-FR" i="1" dirty="0" smtClean="0"/>
              <a:t>HTML (1/2)</a:t>
            </a:r>
            <a:endParaRPr lang="fr-FR" i="1" dirty="0"/>
          </a:p>
        </p:txBody>
      </p:sp>
      <p:sp>
        <p:nvSpPr>
          <p:cNvPr id="3" name="Espace réservé du contenu 2"/>
          <p:cNvSpPr>
            <a:spLocks noGrp="1"/>
          </p:cNvSpPr>
          <p:nvPr>
            <p:ph idx="1"/>
          </p:nvPr>
        </p:nvSpPr>
        <p:spPr>
          <a:xfrm>
            <a:off x="107504" y="1268760"/>
            <a:ext cx="8928992" cy="5589240"/>
          </a:xfrm>
        </p:spPr>
        <p:txBody>
          <a:bodyPr>
            <a:normAutofit/>
          </a:bodyPr>
          <a:lstStyle/>
          <a:p>
            <a:r>
              <a:rPr lang="fr-FR" b="1" dirty="0"/>
              <a:t>HTML 1</a:t>
            </a:r>
            <a:r>
              <a:rPr lang="fr-FR" dirty="0"/>
              <a:t> : c'est la toute première version créée par Tim </a:t>
            </a:r>
            <a:r>
              <a:rPr lang="fr-FR" dirty="0" err="1"/>
              <a:t>Berners</a:t>
            </a:r>
            <a:r>
              <a:rPr lang="fr-FR" dirty="0"/>
              <a:t>-Lee en 1991</a:t>
            </a:r>
            <a:r>
              <a:rPr lang="fr-FR" dirty="0" smtClean="0"/>
              <a:t>.</a:t>
            </a:r>
            <a:endParaRPr lang="fr-FR" dirty="0"/>
          </a:p>
          <a:p>
            <a:r>
              <a:rPr lang="fr-FR" b="1" dirty="0"/>
              <a:t>HTML 2</a:t>
            </a:r>
            <a:r>
              <a:rPr lang="fr-FR" dirty="0"/>
              <a:t> : la deuxième version du HTML apparaît en 1994 et prend fin en 1996 avec l'apparition du HTML 3.0. C'est cette version qui posera en fait les bases des versions suivantes du HTML. Les règles et le fonctionnement de cette version sont donnés par le W3C (tandis que la première version a été créée par un seul homme).</a:t>
            </a:r>
          </a:p>
          <a:p>
            <a:r>
              <a:rPr lang="fr-FR" b="1" dirty="0"/>
              <a:t>HTML 3</a:t>
            </a:r>
            <a:r>
              <a:rPr lang="fr-FR" dirty="0"/>
              <a:t> : apparue en 1996, cette nouvelle version du HTML rajoute de nombreuses possibilités au langage comme les tableaux, les applets, les scripts, le positionnement du texte autour des images, etc.</a:t>
            </a:r>
          </a:p>
          <a:p>
            <a:endParaRPr lang="fr-FR" dirty="0"/>
          </a:p>
        </p:txBody>
      </p:sp>
    </p:spTree>
    <p:extLst>
      <p:ext uri="{BB962C8B-B14F-4D97-AF65-F5344CB8AC3E}">
        <p14:creationId xmlns:p14="http://schemas.microsoft.com/office/powerpoint/2010/main" val="38259190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260648"/>
            <a:ext cx="8229600" cy="1143000"/>
          </a:xfrm>
        </p:spPr>
        <p:txBody>
          <a:bodyPr/>
          <a:lstStyle/>
          <a:p>
            <a:pPr algn="ctr"/>
            <a:r>
              <a:rPr lang="fr-FR" i="1" dirty="0"/>
              <a:t>Les versions de </a:t>
            </a:r>
            <a:r>
              <a:rPr lang="fr-FR" i="1" dirty="0" smtClean="0"/>
              <a:t>HTML (2/2)</a:t>
            </a:r>
            <a:endParaRPr lang="fr-FR" dirty="0"/>
          </a:p>
        </p:txBody>
      </p:sp>
      <p:sp>
        <p:nvSpPr>
          <p:cNvPr id="3" name="Espace réservé du contenu 2"/>
          <p:cNvSpPr>
            <a:spLocks noGrp="1"/>
          </p:cNvSpPr>
          <p:nvPr>
            <p:ph idx="1"/>
          </p:nvPr>
        </p:nvSpPr>
        <p:spPr>
          <a:xfrm>
            <a:off x="179512" y="1484784"/>
            <a:ext cx="8856984" cy="5373216"/>
          </a:xfrm>
        </p:spPr>
        <p:txBody>
          <a:bodyPr>
            <a:normAutofit/>
          </a:bodyPr>
          <a:lstStyle/>
          <a:p>
            <a:r>
              <a:rPr lang="fr-FR" sz="2400" b="1" dirty="0"/>
              <a:t>HTML 4</a:t>
            </a:r>
            <a:r>
              <a:rPr lang="fr-FR" sz="2400" dirty="0"/>
              <a:t> : il s'agit de la version la plus répandue du </a:t>
            </a:r>
            <a:r>
              <a:rPr lang="fr-FR" sz="2400" dirty="0" smtClean="0"/>
              <a:t>HTML. </a:t>
            </a:r>
            <a:r>
              <a:rPr lang="fr-FR" sz="2400" dirty="0"/>
              <a:t>Elle apparaît pour la première fois en 1998 et propose l'utilisation de frames (qui découpent une page web en plusieurs parties), des tableaux plus complexes, des améliorations sur les formulaires, etc. Mais surtout, cette version permet pour la première fois d'exploiter des feuilles de style, notre fameux CSS </a:t>
            </a:r>
            <a:r>
              <a:rPr lang="fr-FR" sz="2400" dirty="0" smtClean="0"/>
              <a:t>!</a:t>
            </a:r>
            <a:endParaRPr lang="fr-FR" sz="2400" dirty="0"/>
          </a:p>
          <a:p>
            <a:r>
              <a:rPr lang="fr-FR" sz="2400" b="1" dirty="0"/>
              <a:t>HTML 5</a:t>
            </a:r>
            <a:r>
              <a:rPr lang="fr-FR" sz="2400" dirty="0"/>
              <a:t> : c'est </a:t>
            </a:r>
            <a:r>
              <a:rPr lang="fr-FR" sz="2400" dirty="0" smtClean="0"/>
              <a:t>la </a:t>
            </a:r>
            <a:r>
              <a:rPr lang="fr-FR" sz="2400" dirty="0"/>
              <a:t>dernière version. Encore assez peu répandue, elle fait beaucoup parler d'elle car elle apporte de nombreuses améliorations comme la possibilité d'inclure facilement des vidéos, un meilleur agencement du contenu, </a:t>
            </a:r>
            <a:endParaRPr lang="fr-FR" sz="2400" dirty="0" smtClean="0"/>
          </a:p>
          <a:p>
            <a:pPr marL="0" indent="0">
              <a:buNone/>
            </a:pPr>
            <a:r>
              <a:rPr lang="fr-FR" sz="2400" dirty="0"/>
              <a:t> </a:t>
            </a:r>
            <a:r>
              <a:rPr lang="fr-FR" sz="2400" dirty="0" smtClean="0"/>
              <a:t>  de </a:t>
            </a:r>
            <a:r>
              <a:rPr lang="fr-FR" sz="2400" dirty="0"/>
              <a:t>nouvelles fonctionnalités pour les formulaires, etc. </a:t>
            </a:r>
          </a:p>
          <a:p>
            <a:endParaRPr lang="fr-FR" sz="24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68344" y="5301208"/>
            <a:ext cx="1284734" cy="1284734"/>
          </a:xfrm>
          <a:prstGeom prst="rect">
            <a:avLst/>
          </a:prstGeom>
        </p:spPr>
      </p:pic>
    </p:spTree>
    <p:extLst>
      <p:ext uri="{BB962C8B-B14F-4D97-AF65-F5344CB8AC3E}">
        <p14:creationId xmlns:p14="http://schemas.microsoft.com/office/powerpoint/2010/main" val="10225508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260648"/>
            <a:ext cx="8229600" cy="1143000"/>
          </a:xfrm>
        </p:spPr>
        <p:txBody>
          <a:bodyPr>
            <a:normAutofit/>
          </a:bodyPr>
          <a:lstStyle/>
          <a:p>
            <a:pPr algn="ctr"/>
            <a:r>
              <a:rPr lang="fr-FR" i="1" dirty="0"/>
              <a:t>Les versions de </a:t>
            </a:r>
            <a:r>
              <a:rPr lang="fr-FR" i="1" dirty="0" smtClean="0"/>
              <a:t>CSS</a:t>
            </a:r>
            <a:endParaRPr lang="fr-FR" i="1" dirty="0"/>
          </a:p>
        </p:txBody>
      </p:sp>
      <p:sp>
        <p:nvSpPr>
          <p:cNvPr id="3" name="Espace réservé du contenu 2"/>
          <p:cNvSpPr>
            <a:spLocks noGrp="1"/>
          </p:cNvSpPr>
          <p:nvPr>
            <p:ph idx="1"/>
          </p:nvPr>
        </p:nvSpPr>
        <p:spPr>
          <a:xfrm>
            <a:off x="107504" y="1412776"/>
            <a:ext cx="8928992" cy="5328592"/>
          </a:xfrm>
        </p:spPr>
        <p:txBody>
          <a:bodyPr/>
          <a:lstStyle/>
          <a:p>
            <a:pPr algn="just"/>
            <a:r>
              <a:rPr lang="fr-FR" b="1" dirty="0"/>
              <a:t>CSS 1</a:t>
            </a:r>
            <a:r>
              <a:rPr lang="fr-FR" dirty="0"/>
              <a:t> : dès 1996, on dispose de la première version du CSS. Elle pose les bases de ce langage qui permet de présenter sa page web, comme les couleurs, les marges, les polices de caractères, etc.</a:t>
            </a:r>
          </a:p>
          <a:p>
            <a:pPr algn="just"/>
            <a:r>
              <a:rPr lang="fr-FR" b="1" dirty="0"/>
              <a:t>CSS 2</a:t>
            </a:r>
            <a:r>
              <a:rPr lang="fr-FR" dirty="0"/>
              <a:t> : apparue en 1999 puis complétée par CSS 2.1, cette nouvelle version de CSS rajoute de nombreuses options. On peut désormais utiliser des techniques de positionnement très précises, qui nous permettent d'afficher des éléments où on le souhaite sur la page.</a:t>
            </a:r>
          </a:p>
          <a:p>
            <a:pPr algn="just"/>
            <a:r>
              <a:rPr lang="fr-FR" b="1" dirty="0"/>
              <a:t>CSS 3</a:t>
            </a:r>
            <a:r>
              <a:rPr lang="fr-FR" dirty="0"/>
              <a:t> : c'est la dernière version, qui apporte des fonctionnalités particulièrement attendues comme les bordures arrondies, les dégradés, les ombres, etc</a:t>
            </a:r>
            <a:r>
              <a:rPr lang="fr-FR" dirty="0" smtClean="0"/>
              <a:t>.</a:t>
            </a:r>
            <a:endParaRPr lang="fr-FR" dirty="0"/>
          </a:p>
        </p:txBody>
      </p:sp>
    </p:spTree>
    <p:extLst>
      <p:ext uri="{BB962C8B-B14F-4D97-AF65-F5344CB8AC3E}">
        <p14:creationId xmlns:p14="http://schemas.microsoft.com/office/powerpoint/2010/main" val="41282758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260648"/>
            <a:ext cx="8229600" cy="1143000"/>
          </a:xfrm>
        </p:spPr>
        <p:txBody>
          <a:bodyPr/>
          <a:lstStyle/>
          <a:p>
            <a:pPr algn="ctr"/>
            <a:r>
              <a:rPr lang="fr-FR" i="1" dirty="0" smtClean="0"/>
              <a:t>Autre langages </a:t>
            </a:r>
            <a:endParaRPr lang="fr-FR" i="1" dirty="0"/>
          </a:p>
        </p:txBody>
      </p:sp>
      <p:pic>
        <p:nvPicPr>
          <p:cNvPr id="4" name="Espace réservé du conten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39552" y="2852936"/>
            <a:ext cx="2706989" cy="1913843"/>
          </a:xfr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36096" y="2636912"/>
            <a:ext cx="2921190" cy="2038747"/>
          </a:xfrm>
          <a:prstGeom prst="rect">
            <a:avLst/>
          </a:prstGeom>
        </p:spPr>
      </p:pic>
    </p:spTree>
    <p:extLst>
      <p:ext uri="{BB962C8B-B14F-4D97-AF65-F5344CB8AC3E}">
        <p14:creationId xmlns:p14="http://schemas.microsoft.com/office/powerpoint/2010/main" val="2432002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80">
                                          <p:stCondLst>
                                            <p:cond delay="0"/>
                                          </p:stCondLst>
                                        </p:cTn>
                                        <p:tgtEl>
                                          <p:spTgt spid="5"/>
                                        </p:tgtEl>
                                      </p:cBhvr>
                                    </p:animEffect>
                                    <p:anim calcmode="lin" valueType="num">
                                      <p:cBhvr>
                                        <p:cTn id="1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gtEl>
                                      </p:cBhvr>
                                      <p:to x="100000" y="60000"/>
                                    </p:animScale>
                                    <p:animScale>
                                      <p:cBhvr>
                                        <p:cTn id="19" dur="166" decel="50000">
                                          <p:stCondLst>
                                            <p:cond delay="67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9552" y="260648"/>
            <a:ext cx="8229600" cy="1143000"/>
          </a:xfrm>
        </p:spPr>
        <p:txBody>
          <a:bodyPr>
            <a:normAutofit fontScale="90000"/>
          </a:bodyPr>
          <a:lstStyle/>
          <a:p>
            <a:r>
              <a:rPr lang="fr-FR" i="1" dirty="0" smtClean="0"/>
              <a:t>Logiciels de création de sites Web</a:t>
            </a:r>
            <a:endParaRPr lang="fr-FR" i="1" dirty="0"/>
          </a:p>
        </p:txBody>
      </p:sp>
      <p:pic>
        <p:nvPicPr>
          <p:cNvPr id="4" name="Espace réservé du conten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62476" y="2302104"/>
            <a:ext cx="5419048" cy="3666667"/>
          </a:xfrm>
        </p:spPr>
      </p:pic>
    </p:spTree>
    <p:extLst>
      <p:ext uri="{BB962C8B-B14F-4D97-AF65-F5344CB8AC3E}">
        <p14:creationId xmlns:p14="http://schemas.microsoft.com/office/powerpoint/2010/main" val="4257448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0" y="836712"/>
            <a:ext cx="8964488" cy="5832648"/>
          </a:xfrm>
        </p:spPr>
        <p:txBody>
          <a:bodyPr>
            <a:normAutofit fontScale="92500"/>
          </a:bodyPr>
          <a:lstStyle/>
          <a:p>
            <a:r>
              <a:rPr lang="fr-FR" dirty="0"/>
              <a:t>Il y a cependant des logiciels plus puissants aujourd'hui et personne n'utilise vraiment Bloc-Notes. On peut classer ces logiciels de </a:t>
            </a:r>
            <a:r>
              <a:rPr lang="fr-FR" b="1" dirty="0"/>
              <a:t>création de site web</a:t>
            </a:r>
            <a:r>
              <a:rPr lang="fr-FR" dirty="0"/>
              <a:t> en deux catégories </a:t>
            </a:r>
            <a:r>
              <a:rPr lang="fr-FR" dirty="0" smtClean="0"/>
              <a:t>:</a:t>
            </a:r>
          </a:p>
          <a:p>
            <a:pPr marL="0" indent="0">
              <a:buNone/>
            </a:pPr>
            <a:endParaRPr lang="fr-FR" dirty="0"/>
          </a:p>
          <a:p>
            <a:r>
              <a:rPr lang="fr-FR" dirty="0"/>
              <a:t>Les </a:t>
            </a:r>
            <a:r>
              <a:rPr lang="fr-FR" b="1" dirty="0"/>
              <a:t>WYSIWYG </a:t>
            </a:r>
            <a:r>
              <a:rPr lang="fr-FR" dirty="0"/>
              <a:t>(</a:t>
            </a:r>
            <a:r>
              <a:rPr lang="fr-FR" i="1" dirty="0" err="1"/>
              <a:t>What</a:t>
            </a:r>
            <a:r>
              <a:rPr lang="fr-FR" i="1" dirty="0"/>
              <a:t> You </a:t>
            </a:r>
            <a:r>
              <a:rPr lang="fr-FR" i="1" dirty="0" err="1"/>
              <a:t>See</a:t>
            </a:r>
            <a:r>
              <a:rPr lang="fr-FR" i="1" dirty="0"/>
              <a:t> Is </a:t>
            </a:r>
            <a:r>
              <a:rPr lang="fr-FR" i="1" dirty="0" err="1"/>
              <a:t>What</a:t>
            </a:r>
            <a:r>
              <a:rPr lang="fr-FR" i="1" dirty="0"/>
              <a:t> You </a:t>
            </a:r>
            <a:r>
              <a:rPr lang="fr-FR" i="1" dirty="0" err="1"/>
              <a:t>Get</a:t>
            </a:r>
            <a:r>
              <a:rPr lang="fr-FR" dirty="0"/>
              <a:t> - Ce Que Vous Voyez Est Ce Que Vous Obtenez) : ce sont des programmes qui se veulent très faciles d'emploi, ils permettent de créer des sites web sans apprendre de langage particulier. Parmi les plus connus d'entre eux : Mozilla Composer, Microsoft Expression Web, Dreamweaver… et même Word ! </a:t>
            </a:r>
            <a:endParaRPr lang="fr-FR" dirty="0" smtClean="0"/>
          </a:p>
          <a:p>
            <a:r>
              <a:rPr lang="fr-FR" dirty="0" smtClean="0"/>
              <a:t>Les </a:t>
            </a:r>
            <a:r>
              <a:rPr lang="fr-FR" b="1" dirty="0" smtClean="0"/>
              <a:t>éditeurs de texte</a:t>
            </a:r>
            <a:r>
              <a:rPr lang="fr-FR" dirty="0" smtClean="0"/>
              <a:t> : ce sont des programmes dédiés à l'écriture de code. On peut en général les utiliser pour de multiples langages, pas seulement HTML et CSS. Ils se révèlent être de puissants alliés pour les créateurs de sites web !</a:t>
            </a:r>
          </a:p>
          <a:p>
            <a:endParaRPr lang="fr-FR" dirty="0"/>
          </a:p>
        </p:txBody>
      </p:sp>
    </p:spTree>
    <p:extLst>
      <p:ext uri="{BB962C8B-B14F-4D97-AF65-F5344CB8AC3E}">
        <p14:creationId xmlns:p14="http://schemas.microsoft.com/office/powerpoint/2010/main" val="34586230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260648"/>
            <a:ext cx="8229600" cy="1143000"/>
          </a:xfrm>
        </p:spPr>
        <p:txBody>
          <a:bodyPr/>
          <a:lstStyle/>
          <a:p>
            <a:pPr algn="ctr"/>
            <a:r>
              <a:rPr lang="fr-FR" i="1" dirty="0" smtClean="0"/>
              <a:t>Les navigateurs WEB</a:t>
            </a:r>
            <a:endParaRPr lang="fr-FR" i="1" dirty="0"/>
          </a:p>
        </p:txBody>
      </p:sp>
      <p:sp>
        <p:nvSpPr>
          <p:cNvPr id="3" name="Espace réservé du contenu 2"/>
          <p:cNvSpPr>
            <a:spLocks noGrp="1"/>
          </p:cNvSpPr>
          <p:nvPr>
            <p:ph idx="1"/>
          </p:nvPr>
        </p:nvSpPr>
        <p:spPr>
          <a:xfrm>
            <a:off x="-108520" y="1484784"/>
            <a:ext cx="9252520" cy="1008112"/>
          </a:xfrm>
        </p:spPr>
        <p:txBody>
          <a:bodyPr/>
          <a:lstStyle/>
          <a:p>
            <a:r>
              <a:rPr lang="fr-FR" i="1" dirty="0"/>
              <a:t>Les navigateurs n'affichent pas le même site exactement de la même façon</a:t>
            </a:r>
            <a:r>
              <a:rPr lang="fr-FR" dirty="0"/>
              <a:t> ! </a:t>
            </a:r>
            <a:r>
              <a:rPr lang="fr-FR" dirty="0" smtClean="0"/>
              <a:t>…</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91" y="2713889"/>
            <a:ext cx="9115109" cy="3134444"/>
          </a:xfrm>
          <a:prstGeom prst="rect">
            <a:avLst/>
          </a:prstGeom>
        </p:spPr>
      </p:pic>
    </p:spTree>
    <p:extLst>
      <p:ext uri="{BB962C8B-B14F-4D97-AF65-F5344CB8AC3E}">
        <p14:creationId xmlns:p14="http://schemas.microsoft.com/office/powerpoint/2010/main" val="368274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836712"/>
            <a:ext cx="9972600" cy="1143000"/>
          </a:xfrm>
        </p:spPr>
        <p:txBody>
          <a:bodyPr>
            <a:normAutofit fontScale="90000"/>
          </a:bodyPr>
          <a:lstStyle/>
          <a:p>
            <a:pPr algn="ctr"/>
            <a:r>
              <a:rPr lang="fr-FR" dirty="0"/>
              <a:t/>
            </a:r>
            <a:br>
              <a:rPr lang="fr-FR" dirty="0"/>
            </a:br>
            <a:r>
              <a:rPr lang="fr-FR" dirty="0"/>
              <a:t>Les fonctionnalités gérées par les </a:t>
            </a:r>
            <a:r>
              <a:rPr lang="fr-FR" dirty="0" smtClean="0"/>
              <a:t>différents navigateurs</a:t>
            </a:r>
            <a:endParaRPr lang="fr-FR" dirty="0"/>
          </a:p>
        </p:txBody>
      </p:sp>
      <p:pic>
        <p:nvPicPr>
          <p:cNvPr id="4" name="Espace réservé du conten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3528" y="1988840"/>
            <a:ext cx="8496944" cy="4670972"/>
          </a:xfrm>
        </p:spPr>
      </p:pic>
    </p:spTree>
    <p:extLst>
      <p:ext uri="{BB962C8B-B14F-4D97-AF65-F5344CB8AC3E}">
        <p14:creationId xmlns:p14="http://schemas.microsoft.com/office/powerpoint/2010/main" val="139342194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548680"/>
            <a:ext cx="8229600" cy="1143000"/>
          </a:xfrm>
        </p:spPr>
        <p:txBody>
          <a:bodyPr/>
          <a:lstStyle/>
          <a:p>
            <a:pPr algn="ctr"/>
            <a:r>
              <a:rPr lang="fr-FR" i="1" dirty="0" smtClean="0"/>
              <a:t>L’art du « Web Design »… </a:t>
            </a:r>
            <a:endParaRPr lang="fr-FR" i="1" dirty="0"/>
          </a:p>
        </p:txBody>
      </p:sp>
      <p:pic>
        <p:nvPicPr>
          <p:cNvPr id="4" name="Espace réservé du conten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700808"/>
            <a:ext cx="9144000" cy="5157192"/>
          </a:xfrm>
        </p:spPr>
      </p:pic>
    </p:spTree>
    <p:extLst>
      <p:ext uri="{BB962C8B-B14F-4D97-AF65-F5344CB8AC3E}">
        <p14:creationId xmlns:p14="http://schemas.microsoft.com/office/powerpoint/2010/main" val="25336285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332656"/>
            <a:ext cx="8579296" cy="1143000"/>
          </a:xfrm>
        </p:spPr>
        <p:txBody>
          <a:bodyPr>
            <a:normAutofit fontScale="90000"/>
          </a:bodyPr>
          <a:lstStyle/>
          <a:p>
            <a:pPr algn="ctr"/>
            <a:r>
              <a:rPr lang="fr-FR" i="1" dirty="0" smtClean="0"/>
              <a:t>Les étapes de création de sites Web</a:t>
            </a:r>
            <a:endParaRPr lang="fr-FR" i="1" dirty="0"/>
          </a:p>
        </p:txBody>
      </p:sp>
      <p:sp>
        <p:nvSpPr>
          <p:cNvPr id="3" name="Espace réservé du contenu 2"/>
          <p:cNvSpPr>
            <a:spLocks noGrp="1"/>
          </p:cNvSpPr>
          <p:nvPr>
            <p:ph idx="1"/>
          </p:nvPr>
        </p:nvSpPr>
        <p:spPr>
          <a:xfrm>
            <a:off x="0" y="1916832"/>
            <a:ext cx="9149022" cy="4752528"/>
          </a:xfrm>
        </p:spPr>
        <p:txBody>
          <a:bodyPr/>
          <a:lstStyle/>
          <a:p>
            <a:pPr marL="0" indent="0">
              <a:buNone/>
            </a:pPr>
            <a:r>
              <a:rPr lang="fr-FR" dirty="0" smtClean="0"/>
              <a:t>Pensez…</a:t>
            </a:r>
          </a:p>
          <a:p>
            <a:pPr marL="0" indent="0" algn="just">
              <a:buNone/>
            </a:pPr>
            <a:r>
              <a:rPr lang="fr-FR" dirty="0" smtClean="0"/>
              <a:t>Avant </a:t>
            </a:r>
            <a:r>
              <a:rPr lang="fr-FR" dirty="0"/>
              <a:t>toute chose, vous devez passer du temps à réfléchir sur les </a:t>
            </a:r>
            <a:r>
              <a:rPr lang="fr-FR" dirty="0" smtClean="0"/>
              <a:t>4Q : </a:t>
            </a:r>
          </a:p>
          <a:p>
            <a:pPr marL="0" indent="0" algn="just">
              <a:buNone/>
            </a:pPr>
            <a:endParaRPr lang="fr-FR" dirty="0"/>
          </a:p>
          <a:p>
            <a:pPr algn="just"/>
            <a:r>
              <a:rPr lang="fr-FR" dirty="0"/>
              <a:t>Quel est le but de la page </a:t>
            </a:r>
            <a:r>
              <a:rPr lang="fr-FR" dirty="0" smtClean="0"/>
              <a:t>Web ? </a:t>
            </a:r>
            <a:endParaRPr lang="fr-FR" dirty="0"/>
          </a:p>
          <a:p>
            <a:pPr algn="just"/>
            <a:r>
              <a:rPr lang="fr-FR" dirty="0"/>
              <a:t>Qui est votre public cible? </a:t>
            </a:r>
          </a:p>
          <a:p>
            <a:pPr algn="just"/>
            <a:r>
              <a:rPr lang="fr-FR" dirty="0"/>
              <a:t>Que va apporter  </a:t>
            </a:r>
            <a:r>
              <a:rPr lang="fr-FR" dirty="0" smtClean="0"/>
              <a:t>l’audience du site Web?  </a:t>
            </a:r>
            <a:endParaRPr lang="fr-FR" dirty="0"/>
          </a:p>
          <a:p>
            <a:pPr algn="just"/>
            <a:r>
              <a:rPr lang="fr-FR" dirty="0" smtClean="0"/>
              <a:t>Quand votre </a:t>
            </a:r>
            <a:r>
              <a:rPr lang="fr-FR" dirty="0"/>
              <a:t>public utilisera le </a:t>
            </a:r>
            <a:r>
              <a:rPr lang="fr-FR" dirty="0" smtClean="0"/>
              <a:t>site ?</a:t>
            </a:r>
            <a:endParaRPr lang="fr-FR" dirty="0"/>
          </a:p>
        </p:txBody>
      </p:sp>
      <p:pic>
        <p:nvPicPr>
          <p:cNvPr id="4" name="Picture 6" descr="targ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3162" y="4043709"/>
            <a:ext cx="2920838" cy="2832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89963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332656"/>
            <a:ext cx="8507288" cy="1143000"/>
          </a:xfrm>
        </p:spPr>
        <p:txBody>
          <a:bodyPr>
            <a:normAutofit fontScale="90000"/>
          </a:bodyPr>
          <a:lstStyle/>
          <a:p>
            <a:r>
              <a:rPr lang="fr-FR" i="1" dirty="0"/>
              <a:t>Les étapes de création de sites </a:t>
            </a:r>
            <a:r>
              <a:rPr lang="fr-FR" i="1" dirty="0" smtClean="0"/>
              <a:t>Web </a:t>
            </a:r>
            <a:endParaRPr lang="fr-FR" i="1" dirty="0"/>
          </a:p>
        </p:txBody>
      </p:sp>
      <p:sp>
        <p:nvSpPr>
          <p:cNvPr id="3" name="Espace réservé du contenu 2"/>
          <p:cNvSpPr>
            <a:spLocks noGrp="1"/>
          </p:cNvSpPr>
          <p:nvPr>
            <p:ph idx="1"/>
          </p:nvPr>
        </p:nvSpPr>
        <p:spPr>
          <a:xfrm>
            <a:off x="179512" y="1628800"/>
            <a:ext cx="8964488" cy="5112568"/>
          </a:xfrm>
        </p:spPr>
        <p:txBody>
          <a:bodyPr>
            <a:normAutofit fontScale="77500" lnSpcReduction="20000"/>
          </a:bodyPr>
          <a:lstStyle/>
          <a:p>
            <a:pPr marL="0" indent="0" algn="just">
              <a:buNone/>
            </a:pPr>
            <a:r>
              <a:rPr lang="fr-FR" dirty="0" smtClean="0"/>
              <a:t>Pour créer un </a:t>
            </a:r>
            <a:r>
              <a:rPr lang="fr-FR" dirty="0"/>
              <a:t>site, nous vous devez suivre les règles de thèses: </a:t>
            </a:r>
          </a:p>
          <a:p>
            <a:pPr algn="just"/>
            <a:endParaRPr lang="fr-FR" dirty="0"/>
          </a:p>
          <a:p>
            <a:pPr algn="just"/>
            <a:r>
              <a:rPr lang="fr-FR" dirty="0">
                <a:solidFill>
                  <a:srgbClr val="FF0000"/>
                </a:solidFill>
              </a:rPr>
              <a:t>Règle 1: </a:t>
            </a:r>
            <a:r>
              <a:rPr lang="fr-FR" dirty="0"/>
              <a:t>VOUS n'êtes pas l'utilisateur. </a:t>
            </a:r>
          </a:p>
          <a:p>
            <a:pPr marL="0" indent="0" algn="just">
              <a:buNone/>
            </a:pPr>
            <a:endParaRPr lang="fr-FR" dirty="0" smtClean="0"/>
          </a:p>
          <a:p>
            <a:pPr marL="0" indent="0" algn="just">
              <a:buNone/>
            </a:pPr>
            <a:r>
              <a:rPr lang="fr-FR" dirty="0" smtClean="0"/>
              <a:t>Ce </a:t>
            </a:r>
            <a:r>
              <a:rPr lang="fr-FR" dirty="0"/>
              <a:t>que vous comprenez n'est pas ce que l'utilisateur va comprendre, demandez aux utilisateurs de concevoir le site comme ils le veulent. </a:t>
            </a:r>
          </a:p>
          <a:p>
            <a:pPr marL="0" indent="0" algn="just">
              <a:buNone/>
            </a:pPr>
            <a:endParaRPr lang="fr-FR" dirty="0"/>
          </a:p>
          <a:p>
            <a:pPr algn="just"/>
            <a:r>
              <a:rPr lang="fr-FR" dirty="0">
                <a:solidFill>
                  <a:srgbClr val="FF0000"/>
                </a:solidFill>
              </a:rPr>
              <a:t>Règle 2: </a:t>
            </a:r>
            <a:r>
              <a:rPr lang="fr-FR" dirty="0" smtClean="0"/>
              <a:t>Les utilisateurs </a:t>
            </a:r>
            <a:r>
              <a:rPr lang="fr-FR" dirty="0"/>
              <a:t>ne sont pas </a:t>
            </a:r>
            <a:r>
              <a:rPr lang="fr-FR" dirty="0" smtClean="0"/>
              <a:t>des </a:t>
            </a:r>
            <a:r>
              <a:rPr lang="fr-FR" dirty="0"/>
              <a:t>professionnels </a:t>
            </a:r>
          </a:p>
          <a:p>
            <a:pPr marL="0" indent="0" algn="just">
              <a:buNone/>
            </a:pPr>
            <a:endParaRPr lang="fr-FR" dirty="0"/>
          </a:p>
          <a:p>
            <a:pPr algn="just"/>
            <a:r>
              <a:rPr lang="fr-FR" dirty="0">
                <a:solidFill>
                  <a:srgbClr val="FF0000"/>
                </a:solidFill>
              </a:rPr>
              <a:t>Règle 3: </a:t>
            </a:r>
            <a:r>
              <a:rPr lang="fr-FR" dirty="0"/>
              <a:t>Donner à l'utilisateur commun un peu de contrôle </a:t>
            </a:r>
            <a:endParaRPr lang="fr-FR" dirty="0" smtClean="0"/>
          </a:p>
          <a:p>
            <a:pPr marL="0" indent="0" algn="just">
              <a:buNone/>
            </a:pPr>
            <a:r>
              <a:rPr lang="fr-FR" dirty="0" smtClean="0"/>
              <a:t>Permettre </a:t>
            </a:r>
            <a:r>
              <a:rPr lang="fr-FR" dirty="0"/>
              <a:t>à l'utilisateur des choix et la possibilité de contrôler la couleur et les thèmes sur leurs comptes</a:t>
            </a:r>
            <a:r>
              <a:rPr lang="fr-FR" dirty="0" smtClean="0"/>
              <a:t>.</a:t>
            </a:r>
          </a:p>
          <a:p>
            <a:pPr marL="0" indent="0" algn="just">
              <a:buNone/>
            </a:pPr>
            <a:endParaRPr lang="fr-FR" dirty="0" smtClean="0"/>
          </a:p>
          <a:p>
            <a:r>
              <a:rPr lang="fr-FR" dirty="0">
                <a:solidFill>
                  <a:srgbClr val="FF0000"/>
                </a:solidFill>
              </a:rPr>
              <a:t>Règle 4: </a:t>
            </a:r>
            <a:r>
              <a:rPr lang="fr-FR" dirty="0"/>
              <a:t>Assurez-vous que le contenu visuel d'un site se rapporte à sa fonction. </a:t>
            </a:r>
          </a:p>
          <a:p>
            <a:pPr marL="0" indent="0">
              <a:buNone/>
            </a:pPr>
            <a:r>
              <a:rPr lang="fr-FR" dirty="0"/>
              <a:t>Une conception de belle apparence doit appliquer la fonctionnalité du site Web </a:t>
            </a:r>
          </a:p>
          <a:p>
            <a:pPr marL="0" indent="0" algn="just">
              <a:buNone/>
            </a:pPr>
            <a:endParaRPr lang="fr-FR" dirty="0"/>
          </a:p>
        </p:txBody>
      </p:sp>
    </p:spTree>
    <p:extLst>
      <p:ext uri="{BB962C8B-B14F-4D97-AF65-F5344CB8AC3E}">
        <p14:creationId xmlns:p14="http://schemas.microsoft.com/office/powerpoint/2010/main" val="42670476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i="1" dirty="0" smtClean="0"/>
              <a:t>Organisation</a:t>
            </a:r>
            <a:endParaRPr lang="fr-FR" i="1" dirty="0"/>
          </a:p>
        </p:txBody>
      </p:sp>
      <p:sp>
        <p:nvSpPr>
          <p:cNvPr id="3" name="Espace réservé du contenu 2"/>
          <p:cNvSpPr>
            <a:spLocks noGrp="1"/>
          </p:cNvSpPr>
          <p:nvPr>
            <p:ph idx="1"/>
          </p:nvPr>
        </p:nvSpPr>
        <p:spPr/>
        <p:txBody>
          <a:bodyPr/>
          <a:lstStyle/>
          <a:p>
            <a:r>
              <a:rPr lang="fr-FR" dirty="0"/>
              <a:t>Il </a:t>
            </a:r>
            <a:r>
              <a:rPr lang="fr-FR" dirty="0" smtClean="0"/>
              <a:t>y a </a:t>
            </a:r>
            <a:r>
              <a:rPr lang="fr-FR" dirty="0"/>
              <a:t>trois éléments principaux dans l'organisation d'un site web. Ils sont</a:t>
            </a:r>
            <a:r>
              <a:rPr lang="fr-FR" dirty="0" smtClean="0"/>
              <a:t>: </a:t>
            </a:r>
            <a:endParaRPr lang="fr-FR" dirty="0"/>
          </a:p>
          <a:p>
            <a:r>
              <a:rPr lang="fr-FR" dirty="0" smtClean="0"/>
              <a:t>La structure</a:t>
            </a:r>
            <a:r>
              <a:rPr lang="fr-FR" dirty="0"/>
              <a:t>: La forme de votre site web et sa navigation </a:t>
            </a:r>
          </a:p>
          <a:p>
            <a:r>
              <a:rPr lang="fr-FR" dirty="0" smtClean="0"/>
              <a:t>Le contenu</a:t>
            </a:r>
            <a:r>
              <a:rPr lang="fr-FR" dirty="0"/>
              <a:t>: Le contenu de votre site web </a:t>
            </a:r>
          </a:p>
          <a:p>
            <a:r>
              <a:rPr lang="fr-FR" dirty="0" smtClean="0"/>
              <a:t>La mise </a:t>
            </a:r>
            <a:r>
              <a:rPr lang="fr-FR" dirty="0"/>
              <a:t>en page: Le thème ou le mode de présentation de votre site web</a:t>
            </a:r>
          </a:p>
        </p:txBody>
      </p:sp>
    </p:spTree>
    <p:extLst>
      <p:ext uri="{BB962C8B-B14F-4D97-AF65-F5344CB8AC3E}">
        <p14:creationId xmlns:p14="http://schemas.microsoft.com/office/powerpoint/2010/main" val="287198262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332656"/>
            <a:ext cx="8229600" cy="1143000"/>
          </a:xfrm>
        </p:spPr>
        <p:txBody>
          <a:bodyPr>
            <a:noAutofit/>
          </a:bodyPr>
          <a:lstStyle/>
          <a:p>
            <a:pPr algn="ctr"/>
            <a:r>
              <a:rPr lang="fr-FR" sz="4400" i="1" dirty="0" smtClean="0"/>
              <a:t>Structure d’un site WEB</a:t>
            </a:r>
            <a:endParaRPr lang="fr-FR" sz="4400" i="1" dirty="0"/>
          </a:p>
        </p:txBody>
      </p:sp>
      <p:sp>
        <p:nvSpPr>
          <p:cNvPr id="3" name="Espace réservé du contenu 2"/>
          <p:cNvSpPr>
            <a:spLocks noGrp="1"/>
          </p:cNvSpPr>
          <p:nvPr>
            <p:ph idx="1"/>
          </p:nvPr>
        </p:nvSpPr>
        <p:spPr>
          <a:xfrm>
            <a:off x="107504" y="2060848"/>
            <a:ext cx="4932983" cy="4608512"/>
          </a:xfrm>
        </p:spPr>
        <p:txBody>
          <a:bodyPr>
            <a:normAutofit/>
          </a:bodyPr>
          <a:lstStyle/>
          <a:p>
            <a:r>
              <a:rPr lang="fr-FR" sz="3200" dirty="0"/>
              <a:t>La plupart du temps la structuration du site peut se </a:t>
            </a:r>
            <a:r>
              <a:rPr lang="fr-FR" sz="3200" dirty="0" smtClean="0"/>
              <a:t>représenter </a:t>
            </a:r>
            <a:r>
              <a:rPr lang="fr-FR" sz="3200" dirty="0"/>
              <a:t>sous la</a:t>
            </a:r>
            <a:br>
              <a:rPr lang="fr-FR" sz="3200" dirty="0"/>
            </a:br>
            <a:r>
              <a:rPr lang="fr-FR" sz="3200" dirty="0"/>
              <a:t>forme d'une arborescence dont la racine est la page d'accueil </a:t>
            </a:r>
            <a:r>
              <a:rPr lang="fr-FR" sz="3200" dirty="0" smtClean="0"/>
              <a:t> </a:t>
            </a:r>
            <a:endParaRPr lang="fr-FR" sz="2800"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0487" y="2276872"/>
            <a:ext cx="4075604" cy="29150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3603461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476672"/>
            <a:ext cx="8229600" cy="1143000"/>
          </a:xfrm>
        </p:spPr>
        <p:txBody>
          <a:bodyPr/>
          <a:lstStyle/>
          <a:p>
            <a:pPr algn="ctr"/>
            <a:r>
              <a:rPr lang="fr-FR" i="1" dirty="0" smtClean="0"/>
              <a:t>Maquettage </a:t>
            </a:r>
            <a:endParaRPr lang="fr-FR" i="1" dirty="0"/>
          </a:p>
        </p:txBody>
      </p:sp>
      <p:pic>
        <p:nvPicPr>
          <p:cNvPr id="6" name="Espace réservé du contenu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12308" y="1992313"/>
            <a:ext cx="4119383" cy="4389437"/>
          </a:xfrm>
        </p:spPr>
      </p:pic>
    </p:spTree>
    <p:extLst>
      <p:ext uri="{BB962C8B-B14F-4D97-AF65-F5344CB8AC3E}">
        <p14:creationId xmlns:p14="http://schemas.microsoft.com/office/powerpoint/2010/main" val="994530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i="1" dirty="0" smtClean="0"/>
              <a:t>Conception du Thème</a:t>
            </a:r>
            <a:endParaRPr lang="fr-FR" i="1" dirty="0"/>
          </a:p>
        </p:txBody>
      </p:sp>
      <p:sp>
        <p:nvSpPr>
          <p:cNvPr id="3" name="Espace réservé du contenu 2"/>
          <p:cNvSpPr>
            <a:spLocks noGrp="1"/>
          </p:cNvSpPr>
          <p:nvPr>
            <p:ph idx="1"/>
          </p:nvPr>
        </p:nvSpPr>
        <p:spPr>
          <a:xfrm>
            <a:off x="467544" y="2060848"/>
            <a:ext cx="8229600" cy="4389120"/>
          </a:xfrm>
        </p:spPr>
        <p:txBody>
          <a:bodyPr/>
          <a:lstStyle/>
          <a:p>
            <a:r>
              <a:rPr lang="fr-FR" dirty="0"/>
              <a:t>Choisissez une mise en commun pour votre site web. La Page de démarrage sera probablement différent mais pages intérieures </a:t>
            </a:r>
            <a:r>
              <a:rPr lang="fr-FR" dirty="0" smtClean="0"/>
              <a:t>doivent  </a:t>
            </a:r>
            <a:r>
              <a:rPr lang="fr-FR" dirty="0"/>
              <a:t>être </a:t>
            </a:r>
            <a:r>
              <a:rPr lang="fr-FR" dirty="0" smtClean="0"/>
              <a:t>similaires.</a:t>
            </a:r>
          </a:p>
          <a:p>
            <a:endParaRPr lang="fr-FR" dirty="0"/>
          </a:p>
          <a:p>
            <a:r>
              <a:rPr lang="fr-FR" dirty="0"/>
              <a:t>Utilisez des tableaux pour contrôler </a:t>
            </a:r>
            <a:r>
              <a:rPr lang="fr-FR" dirty="0" smtClean="0"/>
              <a:t>les placements des composants de votre site. </a:t>
            </a:r>
            <a:endParaRPr lang="fr-FR" dirty="0"/>
          </a:p>
        </p:txBody>
      </p:sp>
    </p:spTree>
    <p:extLst>
      <p:ext uri="{BB962C8B-B14F-4D97-AF65-F5344CB8AC3E}">
        <p14:creationId xmlns:p14="http://schemas.microsoft.com/office/powerpoint/2010/main" val="115338154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9552" y="548680"/>
            <a:ext cx="8229600" cy="1143000"/>
          </a:xfrm>
        </p:spPr>
        <p:txBody>
          <a:bodyPr/>
          <a:lstStyle/>
          <a:p>
            <a:pPr algn="ctr"/>
            <a:r>
              <a:rPr lang="fr-FR" i="1" dirty="0"/>
              <a:t>Cohérence dans la conception</a:t>
            </a:r>
          </a:p>
        </p:txBody>
      </p:sp>
      <p:sp>
        <p:nvSpPr>
          <p:cNvPr id="3" name="Espace réservé du contenu 2"/>
          <p:cNvSpPr>
            <a:spLocks noGrp="1"/>
          </p:cNvSpPr>
          <p:nvPr>
            <p:ph idx="1"/>
          </p:nvPr>
        </p:nvSpPr>
        <p:spPr/>
        <p:txBody>
          <a:bodyPr>
            <a:normAutofit/>
          </a:bodyPr>
          <a:lstStyle/>
          <a:p>
            <a:pPr algn="just"/>
            <a:r>
              <a:rPr lang="fr-FR" sz="3200" dirty="0"/>
              <a:t>Utilisez la même </a:t>
            </a:r>
            <a:r>
              <a:rPr lang="fr-FR" sz="3200" dirty="0" smtClean="0"/>
              <a:t>police ! </a:t>
            </a:r>
          </a:p>
          <a:p>
            <a:pPr marL="0" indent="0" algn="just">
              <a:buNone/>
            </a:pPr>
            <a:endParaRPr lang="fr-FR" sz="3200" dirty="0"/>
          </a:p>
          <a:p>
            <a:pPr algn="just"/>
            <a:r>
              <a:rPr lang="fr-FR" sz="3200" dirty="0"/>
              <a:t>Utilisez des graphiques cohérentes dans le site </a:t>
            </a:r>
            <a:r>
              <a:rPr lang="fr-FR" sz="3200" dirty="0" smtClean="0"/>
              <a:t>Web.</a:t>
            </a:r>
          </a:p>
          <a:p>
            <a:pPr marL="0" indent="0">
              <a:buNone/>
            </a:pPr>
            <a:endParaRPr lang="fr-FR" sz="3200" dirty="0"/>
          </a:p>
          <a:p>
            <a:r>
              <a:rPr lang="fr-FR" sz="3200" dirty="0" smtClean="0"/>
              <a:t>Utiliser </a:t>
            </a:r>
            <a:r>
              <a:rPr lang="fr-FR" sz="3200" dirty="0"/>
              <a:t>un nombre limité de couleurs </a:t>
            </a:r>
          </a:p>
        </p:txBody>
      </p:sp>
    </p:spTree>
    <p:extLst>
      <p:ext uri="{BB962C8B-B14F-4D97-AF65-F5344CB8AC3E}">
        <p14:creationId xmlns:p14="http://schemas.microsoft.com/office/powerpoint/2010/main" val="294400517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88640"/>
            <a:ext cx="8229600" cy="1143000"/>
          </a:xfrm>
        </p:spPr>
        <p:txBody>
          <a:bodyPr/>
          <a:lstStyle/>
          <a:p>
            <a:pPr algn="ctr"/>
            <a:r>
              <a:rPr lang="fr-FR" dirty="0" smtClean="0"/>
              <a:t>Test</a:t>
            </a:r>
            <a:endParaRPr lang="fr-FR" dirty="0"/>
          </a:p>
        </p:txBody>
      </p:sp>
      <p:sp>
        <p:nvSpPr>
          <p:cNvPr id="3" name="Espace réservé du contenu 2"/>
          <p:cNvSpPr>
            <a:spLocks noGrp="1"/>
          </p:cNvSpPr>
          <p:nvPr>
            <p:ph idx="1"/>
          </p:nvPr>
        </p:nvSpPr>
        <p:spPr>
          <a:xfrm>
            <a:off x="107504" y="1556792"/>
            <a:ext cx="8928992" cy="5184576"/>
          </a:xfrm>
        </p:spPr>
        <p:txBody>
          <a:bodyPr>
            <a:normAutofit/>
          </a:bodyPr>
          <a:lstStyle/>
          <a:p>
            <a:pPr algn="just"/>
            <a:r>
              <a:rPr lang="fr-FR" sz="2400" dirty="0"/>
              <a:t>Assurez-vous </a:t>
            </a:r>
            <a:r>
              <a:rPr lang="fr-FR" sz="2400" dirty="0" smtClean="0"/>
              <a:t> votre site  </a:t>
            </a:r>
            <a:r>
              <a:rPr lang="fr-FR" sz="2400" dirty="0"/>
              <a:t>fonctionne </a:t>
            </a:r>
            <a:r>
              <a:rPr lang="fr-FR" sz="2400" dirty="0" smtClean="0"/>
              <a:t>avec différents navigateurs.</a:t>
            </a:r>
          </a:p>
          <a:p>
            <a:pPr algn="just"/>
            <a:r>
              <a:rPr lang="fr-FR" sz="2400" dirty="0"/>
              <a:t>Vérifier et analyser la qualité de votre site </a:t>
            </a:r>
            <a:r>
              <a:rPr lang="fr-FR" sz="2400" dirty="0" smtClean="0"/>
              <a:t>web avec des outils appropriés. </a:t>
            </a:r>
          </a:p>
          <a:p>
            <a:pPr algn="just"/>
            <a:endParaRPr lang="fr-FR" sz="2400" dirty="0" smtClean="0"/>
          </a:p>
          <a:p>
            <a:pPr algn="just"/>
            <a:r>
              <a:rPr lang="fr-FR" sz="2400" dirty="0" err="1" smtClean="0"/>
              <a:t>Woorank</a:t>
            </a:r>
            <a:r>
              <a:rPr lang="fr-FR" sz="2400" dirty="0" smtClean="0"/>
              <a:t> vous donnera quelques </a:t>
            </a:r>
            <a:r>
              <a:rPr lang="fr-FR" sz="2400" dirty="0"/>
              <a:t>conseils pour résoudre certaines faiblesses détectées dans votre </a:t>
            </a:r>
            <a:r>
              <a:rPr lang="fr-FR" sz="2400" dirty="0" smtClean="0"/>
              <a:t>site.</a:t>
            </a:r>
          </a:p>
          <a:p>
            <a:pPr algn="just"/>
            <a:endParaRPr lang="fr-FR" sz="2400" dirty="0" smtClean="0"/>
          </a:p>
          <a:p>
            <a:pPr algn="just"/>
            <a:r>
              <a:rPr lang="fr-FR" sz="2400" dirty="0" smtClean="0"/>
              <a:t>Les </a:t>
            </a:r>
            <a:r>
              <a:rPr lang="fr-FR" sz="2400" dirty="0"/>
              <a:t>différents critères </a:t>
            </a:r>
            <a:r>
              <a:rPr lang="fr-FR" sz="2400" dirty="0" smtClean="0"/>
              <a:t>qualitatifs( nombre de visiteurs, </a:t>
            </a:r>
            <a:r>
              <a:rPr lang="fr-FR" sz="2400" dirty="0"/>
              <a:t>Contenu : nombre de </a:t>
            </a:r>
            <a:r>
              <a:rPr lang="fr-FR" sz="2400" dirty="0" smtClean="0"/>
              <a:t>pages, </a:t>
            </a:r>
            <a:r>
              <a:rPr lang="fr-FR" sz="2400" dirty="0"/>
              <a:t>Optimisation interne : qualité de la structure de votre </a:t>
            </a:r>
            <a:r>
              <a:rPr lang="fr-FR" sz="2400" dirty="0" smtClean="0"/>
              <a:t>site,</a:t>
            </a:r>
            <a:r>
              <a:rPr lang="fr-FR" sz="2400" dirty="0"/>
              <a:t> Optimisation externe </a:t>
            </a:r>
            <a:r>
              <a:rPr lang="fr-FR" sz="2400" dirty="0" smtClean="0"/>
              <a:t>:</a:t>
            </a:r>
            <a:r>
              <a:rPr lang="fr-FR" sz="2400" dirty="0"/>
              <a:t>la présence de votre site dans les annuaires les plus </a:t>
            </a:r>
            <a:r>
              <a:rPr lang="fr-FR" sz="2400" dirty="0" smtClean="0"/>
              <a:t>connus…)</a:t>
            </a:r>
          </a:p>
          <a:p>
            <a:pPr algn="just"/>
            <a:endParaRPr lang="fr-FR" sz="24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0032" y="2399158"/>
            <a:ext cx="2619375" cy="885825"/>
          </a:xfrm>
          <a:prstGeom prst="rect">
            <a:avLst/>
          </a:prstGeom>
        </p:spPr>
      </p:pic>
    </p:spTree>
    <p:extLst>
      <p:ext uri="{BB962C8B-B14F-4D97-AF65-F5344CB8AC3E}">
        <p14:creationId xmlns:p14="http://schemas.microsoft.com/office/powerpoint/2010/main" val="66674420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332656"/>
            <a:ext cx="8229600" cy="2511152"/>
          </a:xfrm>
        </p:spPr>
        <p:txBody>
          <a:bodyPr>
            <a:normAutofit/>
          </a:bodyPr>
          <a:lstStyle/>
          <a:p>
            <a:pPr algn="ctr"/>
            <a:r>
              <a:rPr lang="fr-FR" sz="4400" i="1" dirty="0" smtClean="0"/>
              <a:t>Une solution pour créer un site web avec un joli Design en quelques minutes</a:t>
            </a:r>
            <a:endParaRPr lang="fr-FR" sz="4400" i="1" dirty="0"/>
          </a:p>
        </p:txBody>
      </p:sp>
      <p:pic>
        <p:nvPicPr>
          <p:cNvPr id="4" name="Espace réservé du conten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83768" y="3284984"/>
            <a:ext cx="4248157" cy="23789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82651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57808"/>
            <a:ext cx="8229600" cy="1143000"/>
          </a:xfrm>
        </p:spPr>
        <p:txBody>
          <a:bodyPr/>
          <a:lstStyle/>
          <a:p>
            <a:pPr algn="ctr"/>
            <a:r>
              <a:rPr lang="fr-FR" i="1" dirty="0" err="1" smtClean="0"/>
              <a:t>Bootstrap</a:t>
            </a:r>
            <a:endParaRPr lang="fr-FR" i="1" dirty="0"/>
          </a:p>
        </p:txBody>
      </p:sp>
      <p:sp>
        <p:nvSpPr>
          <p:cNvPr id="3" name="Espace réservé du contenu 2"/>
          <p:cNvSpPr>
            <a:spLocks noGrp="1"/>
          </p:cNvSpPr>
          <p:nvPr>
            <p:ph idx="1"/>
          </p:nvPr>
        </p:nvSpPr>
        <p:spPr>
          <a:xfrm>
            <a:off x="179512" y="1916832"/>
            <a:ext cx="4680520" cy="4752528"/>
          </a:xfrm>
        </p:spPr>
        <p:txBody>
          <a:bodyPr/>
          <a:lstStyle/>
          <a:p>
            <a:pPr algn="just"/>
            <a:r>
              <a:rPr lang="fr-FR" sz="2800" dirty="0" err="1"/>
              <a:t>Bootstrap</a:t>
            </a:r>
            <a:r>
              <a:rPr lang="fr-FR" sz="2800" dirty="0"/>
              <a:t> est un </a:t>
            </a:r>
            <a:r>
              <a:rPr lang="fr-FR" sz="2800" dirty="0" err="1"/>
              <a:t>framework</a:t>
            </a:r>
            <a:r>
              <a:rPr lang="fr-FR" sz="2800" dirty="0"/>
              <a:t> HTML &amp; CSS. </a:t>
            </a:r>
          </a:p>
          <a:p>
            <a:pPr algn="just"/>
            <a:r>
              <a:rPr lang="fr-FR" sz="2800" dirty="0" smtClean="0"/>
              <a:t>Il </a:t>
            </a:r>
            <a:r>
              <a:rPr lang="fr-FR" sz="2800" dirty="0"/>
              <a:t>réunit en un kit des composants HTML et CSS, qui sert à créer les fondations ainsi que les grandes lignes de tout ou d’une partie d’un site internet.</a:t>
            </a:r>
          </a:p>
          <a:p>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51256" y="1700808"/>
            <a:ext cx="3810000" cy="3810000"/>
          </a:xfrm>
          <a:prstGeom prst="rect">
            <a:avLst/>
          </a:prstGeom>
        </p:spPr>
      </p:pic>
    </p:spTree>
    <p:extLst>
      <p:ext uri="{BB962C8B-B14F-4D97-AF65-F5344CB8AC3E}">
        <p14:creationId xmlns:p14="http://schemas.microsoft.com/office/powerpoint/2010/main" val="51294585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i="1" dirty="0"/>
              <a:t>Les avantages de </a:t>
            </a:r>
            <a:r>
              <a:rPr lang="fr-FR" i="1" dirty="0" err="1"/>
              <a:t>Bootstrap</a:t>
            </a:r>
            <a:r>
              <a:rPr lang="fr-FR" i="1" dirty="0"/>
              <a:t> </a:t>
            </a:r>
          </a:p>
        </p:txBody>
      </p:sp>
      <p:sp>
        <p:nvSpPr>
          <p:cNvPr id="3" name="Espace réservé du contenu 2"/>
          <p:cNvSpPr>
            <a:spLocks noGrp="1"/>
          </p:cNvSpPr>
          <p:nvPr>
            <p:ph idx="1"/>
          </p:nvPr>
        </p:nvSpPr>
        <p:spPr>
          <a:xfrm>
            <a:off x="179512" y="2276872"/>
            <a:ext cx="8712968" cy="3725768"/>
          </a:xfrm>
        </p:spPr>
        <p:txBody>
          <a:bodyPr>
            <a:normAutofit/>
          </a:bodyPr>
          <a:lstStyle/>
          <a:p>
            <a:pPr fontAlgn="t"/>
            <a:r>
              <a:rPr lang="fr-FR" sz="3200" i="1" dirty="0"/>
              <a:t>Excellente compatibilité avec les navigateurs</a:t>
            </a:r>
          </a:p>
          <a:p>
            <a:pPr fontAlgn="t"/>
            <a:r>
              <a:rPr lang="fr-FR" sz="3200" i="1" dirty="0"/>
              <a:t>Avoir un site adaptatif, facilement</a:t>
            </a:r>
          </a:p>
          <a:p>
            <a:pPr fontAlgn="t"/>
            <a:r>
              <a:rPr lang="fr-FR" sz="3200" i="1" dirty="0"/>
              <a:t>Avoir un </a:t>
            </a:r>
            <a:r>
              <a:rPr lang="fr-FR" sz="3200" i="1" dirty="0" err="1"/>
              <a:t>siteweb</a:t>
            </a:r>
            <a:r>
              <a:rPr lang="fr-FR" sz="3200" i="1" dirty="0"/>
              <a:t> qui va bien vieillir</a:t>
            </a:r>
          </a:p>
          <a:p>
            <a:pPr fontAlgn="t"/>
            <a:r>
              <a:rPr lang="fr-FR" sz="3200" i="1" dirty="0"/>
              <a:t>Economiser des efforts en termes </a:t>
            </a:r>
            <a:r>
              <a:rPr lang="fr-FR" sz="3200" i="1" dirty="0" smtClean="0"/>
              <a:t>d’intégration</a:t>
            </a:r>
            <a:endParaRPr lang="fr-FR" sz="3200" i="1" dirty="0"/>
          </a:p>
        </p:txBody>
      </p:sp>
    </p:spTree>
    <p:extLst>
      <p:ext uri="{BB962C8B-B14F-4D97-AF65-F5344CB8AC3E}">
        <p14:creationId xmlns:p14="http://schemas.microsoft.com/office/powerpoint/2010/main" val="40914184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The Art of Web Design - Off Book - PBS Digital Studios.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07504" y="980728"/>
            <a:ext cx="8860947" cy="4983832"/>
          </a:xfrm>
        </p:spPr>
      </p:pic>
    </p:spTree>
    <p:extLst>
      <p:ext uri="{BB962C8B-B14F-4D97-AF65-F5344CB8AC3E}">
        <p14:creationId xmlns:p14="http://schemas.microsoft.com/office/powerpoint/2010/main" val="163699924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1"/>
                                        </p:tgtEl>
                                      </p:cBhvr>
                                    </p:cmd>
                                  </p:childTnLst>
                                </p:cTn>
                              </p:par>
                            </p:childTnLst>
                          </p:cTn>
                        </p:par>
                      </p:childTnLst>
                    </p:cTn>
                  </p:par>
                </p:childTnLst>
              </p:cTn>
              <p:nextCondLst>
                <p:cond evt="onClick" delay="0">
                  <p:tgtEl>
                    <p:spTgt spid="11"/>
                  </p:tgtEl>
                </p:cond>
              </p:nextCondLst>
            </p:seq>
            <p:video>
              <p:cMediaNode vol="35849">
                <p:cTn id="7" fill="hold" display="0">
                  <p:stCondLst>
                    <p:cond delay="indefinite"/>
                  </p:stCondLst>
                </p:cTn>
                <p:tgtEl>
                  <p:spTgt spid="11"/>
                </p:tgtEl>
              </p:cMediaNode>
            </p:vide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4544" y="0"/>
            <a:ext cx="9571220" cy="6858000"/>
          </a:xfrm>
        </p:spPr>
      </p:pic>
      <p:sp>
        <p:nvSpPr>
          <p:cNvPr id="6" name="Titre 1"/>
          <p:cNvSpPr>
            <a:spLocks noGrp="1"/>
          </p:cNvSpPr>
          <p:nvPr>
            <p:ph type="title"/>
          </p:nvPr>
        </p:nvSpPr>
        <p:spPr>
          <a:xfrm>
            <a:off x="-828600" y="4077072"/>
            <a:ext cx="6336704" cy="1152128"/>
          </a:xfrm>
        </p:spPr>
        <p:txBody>
          <a:bodyPr>
            <a:normAutofit fontScale="90000"/>
          </a:bodyPr>
          <a:lstStyle/>
          <a:p>
            <a:r>
              <a:rPr lang="fr-FR" dirty="0"/>
              <a:t> </a:t>
            </a:r>
            <a:r>
              <a:rPr lang="fr-FR" dirty="0" smtClean="0"/>
              <a:t>      « Mobile Web Design »</a:t>
            </a:r>
            <a:endParaRPr lang="fr-FR" dirty="0"/>
          </a:p>
        </p:txBody>
      </p:sp>
    </p:spTree>
    <p:extLst>
      <p:ext uri="{BB962C8B-B14F-4D97-AF65-F5344CB8AC3E}">
        <p14:creationId xmlns:p14="http://schemas.microsoft.com/office/powerpoint/2010/main" val="398962770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66800" y="704088"/>
            <a:ext cx="7620000" cy="1143000"/>
          </a:xfrm>
        </p:spPr>
        <p:txBody>
          <a:bodyPr/>
          <a:lstStyle/>
          <a:p>
            <a:r>
              <a:rPr lang="fr-FR" i="1" dirty="0" smtClean="0"/>
              <a:t>L’impact de l’Internet Mobile </a:t>
            </a:r>
            <a:endParaRPr lang="fr-FR" i="1"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2924944"/>
            <a:ext cx="1066800"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5696" y="2065993"/>
            <a:ext cx="4787032" cy="34655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91699" y="5748977"/>
            <a:ext cx="9036496" cy="369332"/>
          </a:xfrm>
          <a:prstGeom prst="rect">
            <a:avLst/>
          </a:prstGeom>
        </p:spPr>
        <p:txBody>
          <a:bodyPr wrap="square">
            <a:spAutoFit/>
          </a:bodyPr>
          <a:lstStyle/>
          <a:p>
            <a:r>
              <a:rPr lang="fr-FR" b="1" i="1" dirty="0"/>
              <a:t>Source : </a:t>
            </a:r>
            <a:r>
              <a:rPr lang="fr-FR" i="1" dirty="0"/>
              <a:t>Insee, enquêtes Technologies de l’information et de la communication 2007 à 2012.</a:t>
            </a:r>
            <a:endParaRPr lang="fr-FR" dirty="0"/>
          </a:p>
        </p:txBody>
      </p:sp>
    </p:spTree>
    <p:extLst>
      <p:ext uri="{BB962C8B-B14F-4D97-AF65-F5344CB8AC3E}">
        <p14:creationId xmlns:p14="http://schemas.microsoft.com/office/powerpoint/2010/main" val="386211730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75816"/>
            <a:ext cx="9144000" cy="44137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3610884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i="1" dirty="0" smtClean="0"/>
              <a:t>Problème de compatibilité</a:t>
            </a:r>
            <a:endParaRPr lang="fr-FR" i="1" dirty="0"/>
          </a:p>
        </p:txBody>
      </p:sp>
      <p:pic>
        <p:nvPicPr>
          <p:cNvPr id="4" name="Espace réservé du conten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69268" y="1935163"/>
            <a:ext cx="6605463" cy="4389437"/>
          </a:xfrm>
        </p:spPr>
      </p:pic>
    </p:spTree>
    <p:extLst>
      <p:ext uri="{BB962C8B-B14F-4D97-AF65-F5344CB8AC3E}">
        <p14:creationId xmlns:p14="http://schemas.microsoft.com/office/powerpoint/2010/main" val="409069249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i="1" dirty="0"/>
              <a:t>Une version mobile d’un site doit </a:t>
            </a:r>
            <a:r>
              <a:rPr lang="fr-FR" i="1" dirty="0" smtClean="0"/>
              <a:t>:</a:t>
            </a:r>
            <a:endParaRPr lang="fr-FR" i="1" dirty="0"/>
          </a:p>
        </p:txBody>
      </p:sp>
      <p:sp>
        <p:nvSpPr>
          <p:cNvPr id="3" name="Espace réservé du contenu 2"/>
          <p:cNvSpPr>
            <a:spLocks noGrp="1"/>
          </p:cNvSpPr>
          <p:nvPr>
            <p:ph idx="1"/>
          </p:nvPr>
        </p:nvSpPr>
        <p:spPr>
          <a:xfrm>
            <a:off x="467544" y="2348880"/>
            <a:ext cx="8229600" cy="3672408"/>
          </a:xfrm>
        </p:spPr>
        <p:txBody>
          <a:bodyPr/>
          <a:lstStyle/>
          <a:p>
            <a:pPr algn="just" fontAlgn="base"/>
            <a:r>
              <a:rPr lang="fr-FR" i="1" dirty="0" smtClean="0"/>
              <a:t>être </a:t>
            </a:r>
            <a:r>
              <a:rPr lang="fr-FR" i="1" dirty="0"/>
              <a:t>simple et pratique à utiliser</a:t>
            </a:r>
            <a:endParaRPr lang="fr-FR" dirty="0"/>
          </a:p>
          <a:p>
            <a:pPr algn="just" fontAlgn="base"/>
            <a:r>
              <a:rPr lang="fr-FR" i="1" dirty="0" smtClean="0"/>
              <a:t> </a:t>
            </a:r>
            <a:r>
              <a:rPr lang="fr-FR" i="1" dirty="0"/>
              <a:t>être lié graphiquement avec le site classique (même logo, couleur, typographie..)</a:t>
            </a:r>
            <a:endParaRPr lang="fr-FR" dirty="0"/>
          </a:p>
          <a:p>
            <a:pPr algn="just" fontAlgn="base"/>
            <a:r>
              <a:rPr lang="fr-FR" i="1" dirty="0" smtClean="0"/>
              <a:t> </a:t>
            </a:r>
            <a:r>
              <a:rPr lang="fr-FR" i="1" dirty="0"/>
              <a:t>s’adapter à tous les appareils instantanément en les reconnaissant</a:t>
            </a:r>
            <a:endParaRPr lang="fr-FR" dirty="0"/>
          </a:p>
          <a:p>
            <a:pPr algn="just" fontAlgn="base"/>
            <a:r>
              <a:rPr lang="fr-FR" i="1" dirty="0" smtClean="0"/>
              <a:t> </a:t>
            </a:r>
            <a:r>
              <a:rPr lang="fr-FR" i="1" dirty="0"/>
              <a:t>éliminer les étapes de présentation du contenu (article accessible directement)</a:t>
            </a:r>
            <a:endParaRPr lang="fr-FR" dirty="0"/>
          </a:p>
          <a:p>
            <a:endParaRPr lang="fr-FR" dirty="0"/>
          </a:p>
        </p:txBody>
      </p:sp>
    </p:spTree>
    <p:extLst>
      <p:ext uri="{BB962C8B-B14F-4D97-AF65-F5344CB8AC3E}">
        <p14:creationId xmlns:p14="http://schemas.microsoft.com/office/powerpoint/2010/main" val="209663209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ctr"/>
            <a:r>
              <a:rPr lang="fr-FR" i="1" dirty="0"/>
              <a:t>Une version mobile ne doit </a:t>
            </a:r>
            <a:r>
              <a:rPr lang="fr-FR" i="1" dirty="0" smtClean="0"/>
              <a:t>pas :</a:t>
            </a:r>
            <a:endParaRPr lang="fr-FR" i="1" dirty="0"/>
          </a:p>
        </p:txBody>
      </p:sp>
      <p:sp>
        <p:nvSpPr>
          <p:cNvPr id="3" name="Espace réservé du contenu 2"/>
          <p:cNvSpPr>
            <a:spLocks noGrp="1"/>
          </p:cNvSpPr>
          <p:nvPr>
            <p:ph idx="1"/>
          </p:nvPr>
        </p:nvSpPr>
        <p:spPr/>
        <p:txBody>
          <a:bodyPr>
            <a:normAutofit/>
          </a:bodyPr>
          <a:lstStyle/>
          <a:p>
            <a:pPr fontAlgn="base"/>
            <a:r>
              <a:rPr lang="fr-FR" i="1" dirty="0" smtClean="0"/>
              <a:t>Obliger </a:t>
            </a:r>
            <a:r>
              <a:rPr lang="fr-FR" i="1" dirty="0"/>
              <a:t>le lecteur à zoomer et </a:t>
            </a:r>
            <a:r>
              <a:rPr lang="fr-FR" i="1" dirty="0" err="1"/>
              <a:t>dézoomer</a:t>
            </a:r>
            <a:r>
              <a:rPr lang="fr-FR" i="1" dirty="0"/>
              <a:t> pour lire le contenu</a:t>
            </a:r>
            <a:endParaRPr lang="fr-FR" dirty="0"/>
          </a:p>
          <a:p>
            <a:pPr fontAlgn="base"/>
            <a:r>
              <a:rPr lang="fr-FR" i="1" dirty="0"/>
              <a:t>U</a:t>
            </a:r>
            <a:r>
              <a:rPr lang="fr-FR" i="1" dirty="0" smtClean="0"/>
              <a:t>tiliser </a:t>
            </a:r>
            <a:r>
              <a:rPr lang="fr-FR" i="1" dirty="0"/>
              <a:t>des images et éléments graphiques trop lourds (même si la 4G est là !)</a:t>
            </a:r>
            <a:endParaRPr lang="fr-FR" dirty="0"/>
          </a:p>
          <a:p>
            <a:pPr fontAlgn="base"/>
            <a:r>
              <a:rPr lang="fr-FR" i="1" dirty="0" smtClean="0"/>
              <a:t>Contenir </a:t>
            </a:r>
            <a:r>
              <a:rPr lang="fr-FR" i="1" dirty="0"/>
              <a:t>un trop grand nombre de liens cliquables proche les uns des autres (Il faut penser au détenteur de gros doigts)</a:t>
            </a:r>
            <a:endParaRPr lang="fr-FR" dirty="0"/>
          </a:p>
          <a:p>
            <a:pPr fontAlgn="base"/>
            <a:r>
              <a:rPr lang="fr-FR" i="1" dirty="0"/>
              <a:t>C</a:t>
            </a:r>
            <a:r>
              <a:rPr lang="fr-FR" i="1" dirty="0" smtClean="0"/>
              <a:t>ontenir </a:t>
            </a:r>
            <a:r>
              <a:rPr lang="fr-FR" i="1" dirty="0"/>
              <a:t>d’animation Flash (on sait qu’elles ne sont pas lues par le matériel d’Apple</a:t>
            </a:r>
            <a:r>
              <a:rPr lang="fr-FR" i="1" dirty="0" smtClean="0"/>
              <a:t>).</a:t>
            </a:r>
            <a:r>
              <a:rPr lang="fr-FR" dirty="0"/>
              <a:t/>
            </a:r>
            <a:br>
              <a:rPr lang="fr-FR" dirty="0"/>
            </a:br>
            <a:endParaRPr lang="fr-FR" dirty="0"/>
          </a:p>
        </p:txBody>
      </p:sp>
    </p:spTree>
    <p:extLst>
      <p:ext uri="{BB962C8B-B14F-4D97-AF65-F5344CB8AC3E}">
        <p14:creationId xmlns:p14="http://schemas.microsoft.com/office/powerpoint/2010/main" val="46758825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116632"/>
            <a:ext cx="9324528" cy="2148848"/>
          </a:xfrm>
        </p:spPr>
        <p:txBody>
          <a:bodyPr>
            <a:normAutofit/>
          </a:bodyPr>
          <a:lstStyle/>
          <a:p>
            <a:pPr algn="ctr"/>
            <a:r>
              <a:rPr lang="fr-FR" i="1" dirty="0" smtClean="0"/>
              <a:t>Des sites </a:t>
            </a:r>
            <a:r>
              <a:rPr lang="fr-FR" i="1" dirty="0"/>
              <a:t>permettant de tester la compatibilité de votre </a:t>
            </a:r>
            <a:r>
              <a:rPr lang="fr-FR" i="1" dirty="0" smtClean="0"/>
              <a:t>site</a:t>
            </a:r>
            <a:endParaRPr lang="fr-FR" i="1" dirty="0"/>
          </a:p>
        </p:txBody>
      </p:sp>
      <p:sp>
        <p:nvSpPr>
          <p:cNvPr id="3" name="Espace réservé du contenu 2"/>
          <p:cNvSpPr>
            <a:spLocks noGrp="1"/>
          </p:cNvSpPr>
          <p:nvPr>
            <p:ph idx="1"/>
          </p:nvPr>
        </p:nvSpPr>
        <p:spPr>
          <a:xfrm>
            <a:off x="539552" y="2636912"/>
            <a:ext cx="7941568" cy="3672408"/>
          </a:xfrm>
        </p:spPr>
        <p:txBody>
          <a:bodyPr/>
          <a:lstStyle/>
          <a:p>
            <a:pPr marL="0" indent="0" fontAlgn="base">
              <a:buNone/>
            </a:pPr>
            <a:r>
              <a:rPr lang="fr-FR" dirty="0">
                <a:hlinkClick r:id="rId2"/>
              </a:rPr>
              <a:t>http://</a:t>
            </a:r>
            <a:r>
              <a:rPr lang="fr-FR" dirty="0" smtClean="0">
                <a:hlinkClick r:id="rId2"/>
              </a:rPr>
              <a:t>www.mobilotest.com/fr</a:t>
            </a:r>
            <a:endParaRPr lang="fr-FR" dirty="0">
              <a:hlinkClick r:id="rId3" tooltip="ready mobi"/>
            </a:endParaRPr>
          </a:p>
          <a:p>
            <a:pPr marL="0" indent="0" fontAlgn="base">
              <a:buNone/>
            </a:pPr>
            <a:endParaRPr lang="fr-FR" dirty="0" smtClean="0">
              <a:hlinkClick r:id="rId3" tooltip="ready mobi"/>
            </a:endParaRPr>
          </a:p>
          <a:p>
            <a:pPr marL="0" indent="0" fontAlgn="base">
              <a:buNone/>
            </a:pPr>
            <a:endParaRPr lang="fr-FR" dirty="0" smtClean="0">
              <a:hlinkClick r:id="rId3" tooltip="ready mobi"/>
            </a:endParaRPr>
          </a:p>
          <a:p>
            <a:pPr marL="0" indent="0" fontAlgn="base">
              <a:buNone/>
            </a:pPr>
            <a:endParaRPr lang="fr-FR" dirty="0">
              <a:hlinkClick r:id="rId3" tooltip="ready mobi"/>
            </a:endParaRPr>
          </a:p>
          <a:p>
            <a:pPr marL="0" indent="0" fontAlgn="base">
              <a:buNone/>
            </a:pPr>
            <a:r>
              <a:rPr lang="fr-FR" dirty="0" smtClean="0">
                <a:hlinkClick r:id="rId3" tooltip="ready mobi"/>
              </a:rPr>
              <a:t>Ready.mobi</a:t>
            </a:r>
            <a:endParaRPr lang="fr-FR" dirty="0" smtClean="0"/>
          </a:p>
          <a:p>
            <a:endParaRPr lang="fr-FR" dirty="0"/>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18779" y="4628994"/>
            <a:ext cx="1695450" cy="381000"/>
          </a:xfrm>
          <a:prstGeom prst="rect">
            <a:avLst/>
          </a:prstGeom>
        </p:spPr>
      </p:pic>
      <p:pic>
        <p:nvPicPr>
          <p:cNvPr id="4098" name="Picture 2" descr="C:\Users\TOSHIBA\Desktop\IHM\apple-touch-icon-144-precomposed.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66504" y="2564904"/>
            <a:ext cx="847725" cy="847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726933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endParaRPr lang="fr-F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04070"/>
            <a:ext cx="9143999" cy="58875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6102320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endParaRPr lang="fr-FR"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2257" y="908720"/>
            <a:ext cx="8381847" cy="5688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1495708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55776" y="1628800"/>
            <a:ext cx="3784127" cy="3834921"/>
          </a:xfrm>
          <a:prstGeom prst="rect">
            <a:avLst/>
          </a:prstGeom>
        </p:spPr>
      </p:pic>
    </p:spTree>
    <p:extLst>
      <p:ext uri="{BB962C8B-B14F-4D97-AF65-F5344CB8AC3E}">
        <p14:creationId xmlns:p14="http://schemas.microsoft.com/office/powerpoint/2010/main" val="371065650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24544" y="1052736"/>
            <a:ext cx="9612560" cy="1215008"/>
          </a:xfrm>
        </p:spPr>
        <p:txBody>
          <a:bodyPr>
            <a:normAutofit fontScale="90000"/>
          </a:bodyPr>
          <a:lstStyle/>
          <a:p>
            <a:pPr algn="ctr"/>
            <a:r>
              <a:rPr lang="fr-FR" i="1" dirty="0" smtClean="0"/>
              <a:t> Une solution qui peut allier </a:t>
            </a:r>
            <a:r>
              <a:rPr lang="fr-FR" i="1" dirty="0"/>
              <a:t>simplicité, performance et prix </a:t>
            </a:r>
            <a:r>
              <a:rPr lang="fr-FR" i="1" dirty="0" smtClean="0"/>
              <a:t>?</a:t>
            </a:r>
            <a:endParaRPr lang="fr-FR" i="1" dirty="0"/>
          </a:p>
        </p:txBody>
      </p:sp>
      <p:pic>
        <p:nvPicPr>
          <p:cNvPr id="4" name="Espace réservé du conten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51720" y="3212976"/>
            <a:ext cx="4723810" cy="1473016"/>
          </a:xfrm>
        </p:spPr>
      </p:pic>
    </p:spTree>
    <p:extLst>
      <p:ext uri="{BB962C8B-B14F-4D97-AF65-F5344CB8AC3E}">
        <p14:creationId xmlns:p14="http://schemas.microsoft.com/office/powerpoint/2010/main" val="4265147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332656"/>
            <a:ext cx="8229600" cy="1143000"/>
          </a:xfrm>
        </p:spPr>
        <p:txBody>
          <a:bodyPr/>
          <a:lstStyle/>
          <a:p>
            <a:pPr algn="ctr"/>
            <a:r>
              <a:rPr lang="fr-FR" dirty="0" err="1" smtClean="0"/>
              <a:t>Wptouch</a:t>
            </a:r>
            <a:r>
              <a:rPr lang="fr-FR" dirty="0" smtClean="0"/>
              <a:t> </a:t>
            </a:r>
            <a:r>
              <a:rPr lang="fr-FR" dirty="0" smtClean="0">
                <a:solidFill>
                  <a:schemeClr val="accent5">
                    <a:lumMod val="75000"/>
                  </a:schemeClr>
                </a:solidFill>
              </a:rPr>
              <a:t>Pro</a:t>
            </a:r>
            <a:endParaRPr lang="fr-FR" dirty="0">
              <a:solidFill>
                <a:schemeClr val="accent5">
                  <a:lumMod val="75000"/>
                </a:schemeClr>
              </a:solidFill>
            </a:endParaRPr>
          </a:p>
        </p:txBody>
      </p:sp>
      <p:sp>
        <p:nvSpPr>
          <p:cNvPr id="3" name="Espace réservé du contenu 2"/>
          <p:cNvSpPr>
            <a:spLocks noGrp="1"/>
          </p:cNvSpPr>
          <p:nvPr>
            <p:ph idx="1"/>
          </p:nvPr>
        </p:nvSpPr>
        <p:spPr>
          <a:xfrm>
            <a:off x="0" y="1935480"/>
            <a:ext cx="9144000" cy="4389120"/>
          </a:xfrm>
        </p:spPr>
        <p:txBody>
          <a:bodyPr/>
          <a:lstStyle/>
          <a:p>
            <a:pPr algn="just"/>
            <a:r>
              <a:rPr lang="fr-FR" dirty="0" err="1"/>
              <a:t>Wptouch</a:t>
            </a:r>
            <a:r>
              <a:rPr lang="fr-FR" dirty="0"/>
              <a:t> permet l’affichage d’un site en version mobile sous forme d’application smartphone</a:t>
            </a:r>
            <a:r>
              <a:rPr lang="fr-FR" dirty="0" smtClean="0"/>
              <a:t>.</a:t>
            </a:r>
          </a:p>
          <a:p>
            <a:pPr marL="0" indent="0" algn="just">
              <a:buNone/>
            </a:pPr>
            <a:endParaRPr lang="fr-FR" dirty="0" smtClean="0"/>
          </a:p>
          <a:p>
            <a:pPr algn="just"/>
            <a:r>
              <a:rPr lang="fr-FR" dirty="0"/>
              <a:t>Quand vous vous connectez avec une tablette ou un téléphone sur mon blog, le plugin va repérer quel matériel exact vous utilisez et afficher le site en </a:t>
            </a:r>
            <a:r>
              <a:rPr lang="fr-FR" dirty="0" smtClean="0"/>
              <a:t>fonction.</a:t>
            </a:r>
          </a:p>
          <a:p>
            <a:pPr marL="0" indent="0" algn="just">
              <a:buNone/>
            </a:pPr>
            <a:endParaRPr lang="fr-FR" dirty="0" smtClean="0"/>
          </a:p>
          <a:p>
            <a:pPr algn="just"/>
            <a:r>
              <a:rPr lang="fr-FR" dirty="0"/>
              <a:t> Vous pouvez modifier le format d’affichage, ajouter votre logo, gérer le menu et les catégories et bien plus encore. </a:t>
            </a:r>
            <a:endParaRPr lang="fr-FR" dirty="0" smtClean="0"/>
          </a:p>
          <a:p>
            <a:endParaRPr lang="fr-FR" dirty="0"/>
          </a:p>
        </p:txBody>
      </p:sp>
    </p:spTree>
    <p:extLst>
      <p:ext uri="{BB962C8B-B14F-4D97-AF65-F5344CB8AC3E}">
        <p14:creationId xmlns:p14="http://schemas.microsoft.com/office/powerpoint/2010/main" val="149593239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980728"/>
            <a:ext cx="9289032" cy="1143000"/>
          </a:xfrm>
        </p:spPr>
        <p:txBody>
          <a:bodyPr>
            <a:normAutofit fontScale="90000"/>
          </a:bodyPr>
          <a:lstStyle/>
          <a:p>
            <a:pPr algn="ctr"/>
            <a:r>
              <a:rPr lang="fr-FR" i="1" dirty="0" smtClean="0"/>
              <a:t>Exemple de site transformé avec </a:t>
            </a:r>
            <a:r>
              <a:rPr lang="fr-FR" i="1" dirty="0" err="1" smtClean="0"/>
              <a:t>WPtouch</a:t>
            </a:r>
            <a:endParaRPr lang="fr-FR" i="1" dirty="0"/>
          </a:p>
        </p:txBody>
      </p:sp>
      <p:pic>
        <p:nvPicPr>
          <p:cNvPr id="4" name="Espace réservé du conten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90750" y="2324894"/>
            <a:ext cx="4762500" cy="3609975"/>
          </a:xfrm>
        </p:spPr>
      </p:pic>
    </p:spTree>
    <p:extLst>
      <p:ext uri="{BB962C8B-B14F-4D97-AF65-F5344CB8AC3E}">
        <p14:creationId xmlns:p14="http://schemas.microsoft.com/office/powerpoint/2010/main" val="256777184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obile Web Design Presentation - Have You Got A Mobile Website-_2.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79512" y="980728"/>
            <a:ext cx="8860948" cy="5112568"/>
          </a:xfrm>
        </p:spPr>
      </p:pic>
    </p:spTree>
    <p:extLst>
      <p:ext uri="{BB962C8B-B14F-4D97-AF65-F5344CB8AC3E}">
        <p14:creationId xmlns:p14="http://schemas.microsoft.com/office/powerpoint/2010/main" val="11900313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692696"/>
            <a:ext cx="8229600" cy="1143000"/>
          </a:xfrm>
        </p:spPr>
        <p:txBody>
          <a:bodyPr/>
          <a:lstStyle/>
          <a:p>
            <a:pPr algn="ctr"/>
            <a:r>
              <a:rPr lang="fr-FR" i="1" dirty="0" smtClean="0"/>
              <a:t>Le Futur du WEB …</a:t>
            </a:r>
            <a:endParaRPr lang="fr-FR" i="1" dirty="0"/>
          </a:p>
        </p:txBody>
      </p:sp>
      <p:pic>
        <p:nvPicPr>
          <p:cNvPr id="6" name="Espace réservé du contenu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71600" y="2060848"/>
            <a:ext cx="7090232" cy="3744416"/>
          </a:xfrm>
        </p:spPr>
      </p:pic>
    </p:spTree>
    <p:extLst>
      <p:ext uri="{BB962C8B-B14F-4D97-AF65-F5344CB8AC3E}">
        <p14:creationId xmlns:p14="http://schemas.microsoft.com/office/powerpoint/2010/main" val="85834248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Web 3.0, ce que nous réserve le Web dici 2050 [Anticipation].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07504" y="1011189"/>
            <a:ext cx="8932958" cy="5154115"/>
          </a:xfrm>
        </p:spPr>
      </p:pic>
    </p:spTree>
    <p:extLst>
      <p:ext uri="{BB962C8B-B14F-4D97-AF65-F5344CB8AC3E}">
        <p14:creationId xmlns:p14="http://schemas.microsoft.com/office/powerpoint/2010/main" val="37062619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1700808"/>
            <a:ext cx="9144000" cy="1143000"/>
          </a:xfrm>
        </p:spPr>
        <p:txBody>
          <a:bodyPr/>
          <a:lstStyle/>
          <a:p>
            <a:pPr algn="ctr"/>
            <a:r>
              <a:rPr lang="fr-FR" b="1" i="1" dirty="0" smtClean="0"/>
              <a:t>Merci pour votre attention !</a:t>
            </a:r>
            <a:endParaRPr lang="fr-FR" b="1" i="1" dirty="0"/>
          </a:p>
        </p:txBody>
      </p:sp>
      <p:pic>
        <p:nvPicPr>
          <p:cNvPr id="6" name="Espace réservé du contenu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987824" y="3284984"/>
            <a:ext cx="3024336" cy="2621091"/>
          </a:xfrm>
        </p:spPr>
      </p:pic>
    </p:spTree>
    <p:extLst>
      <p:ext uri="{BB962C8B-B14F-4D97-AF65-F5344CB8AC3E}">
        <p14:creationId xmlns:p14="http://schemas.microsoft.com/office/powerpoint/2010/main" val="219565512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ébit">
  <a:themeElements>
    <a:clrScheme name="Débit">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Débit">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Débit">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4161</TotalTime>
  <Words>1288</Words>
  <Application>Microsoft Office PowerPoint</Application>
  <PresentationFormat>Affichage à l'écran (4:3)</PresentationFormat>
  <Paragraphs>191</Paragraphs>
  <Slides>51</Slides>
  <Notes>3</Notes>
  <HiddenSlides>0</HiddenSlides>
  <MMClips>3</MMClips>
  <ScaleCrop>false</ScaleCrop>
  <HeadingPairs>
    <vt:vector size="4" baseType="variant">
      <vt:variant>
        <vt:lpstr>Thème</vt:lpstr>
      </vt:variant>
      <vt:variant>
        <vt:i4>1</vt:i4>
      </vt:variant>
      <vt:variant>
        <vt:lpstr>Titres des diapositives</vt:lpstr>
      </vt:variant>
      <vt:variant>
        <vt:i4>51</vt:i4>
      </vt:variant>
    </vt:vector>
  </HeadingPairs>
  <TitlesOfParts>
    <vt:vector size="52" baseType="lpstr">
      <vt:lpstr>Débit</vt:lpstr>
      <vt:lpstr>Interaction Homme-Machine </vt:lpstr>
      <vt:lpstr>Plan</vt:lpstr>
      <vt:lpstr>Histoire d’Internet (1/2)</vt:lpstr>
      <vt:lpstr>Histoire d’Internet (2/2)</vt:lpstr>
      <vt:lpstr>W3C</vt:lpstr>
      <vt:lpstr>W3C - Organisation</vt:lpstr>
      <vt:lpstr>Le WEB</vt:lpstr>
      <vt:lpstr>Présentation PowerPoint</vt:lpstr>
      <vt:lpstr>Comment fonctionnent les sites web ?</vt:lpstr>
      <vt:lpstr>Les navigateurs web les plus répandus</vt:lpstr>
      <vt:lpstr>Les Langages de création et de Conception</vt:lpstr>
      <vt:lpstr>Présentation PowerPoint</vt:lpstr>
      <vt:lpstr>CSS</vt:lpstr>
      <vt:lpstr>Les versions de HTML (1/2)</vt:lpstr>
      <vt:lpstr>Les versions de HTML (2/2)</vt:lpstr>
      <vt:lpstr>Les versions de CSS</vt:lpstr>
      <vt:lpstr>Autre langages </vt:lpstr>
      <vt:lpstr>Logiciels de création de sites Web</vt:lpstr>
      <vt:lpstr>Présentation PowerPoint</vt:lpstr>
      <vt:lpstr>Les navigateurs WEB</vt:lpstr>
      <vt:lpstr> Les fonctionnalités gérées par les différents navigateurs</vt:lpstr>
      <vt:lpstr>L’art du « Web Design »… </vt:lpstr>
      <vt:lpstr>Les étapes de création de sites Web</vt:lpstr>
      <vt:lpstr>Les étapes de création de sites Web </vt:lpstr>
      <vt:lpstr>Organisation</vt:lpstr>
      <vt:lpstr>Structure d’un site WEB</vt:lpstr>
      <vt:lpstr>Maquettage </vt:lpstr>
      <vt:lpstr>Conception du Thème</vt:lpstr>
      <vt:lpstr>Cohérence dans la conception</vt:lpstr>
      <vt:lpstr>Test</vt:lpstr>
      <vt:lpstr>Une solution pour créer un site web avec un joli Design en quelques minutes</vt:lpstr>
      <vt:lpstr>Bootstrap</vt:lpstr>
      <vt:lpstr>Les avantages de Bootstrap </vt:lpstr>
      <vt:lpstr>Présentation PowerPoint</vt:lpstr>
      <vt:lpstr>       « Mobile Web Design »</vt:lpstr>
      <vt:lpstr>L’impact de l’Internet Mobile </vt:lpstr>
      <vt:lpstr>Présentation PowerPoint</vt:lpstr>
      <vt:lpstr>Problème de compatibilité</vt:lpstr>
      <vt:lpstr>Une version mobile d’un site doit :</vt:lpstr>
      <vt:lpstr>Une version mobile ne doit pas :</vt:lpstr>
      <vt:lpstr>Des sites permettant de tester la compatibilité de votre site</vt:lpstr>
      <vt:lpstr>Présentation PowerPoint</vt:lpstr>
      <vt:lpstr>Présentation PowerPoint</vt:lpstr>
      <vt:lpstr>Présentation PowerPoint</vt:lpstr>
      <vt:lpstr> Une solution qui peut allier simplicité, performance et prix ?</vt:lpstr>
      <vt:lpstr>Wptouch Pro</vt:lpstr>
      <vt:lpstr>Exemple de site transformé avec WPtouch</vt:lpstr>
      <vt:lpstr>Présentation PowerPoint</vt:lpstr>
      <vt:lpstr>Le Futur du WEB …</vt:lpstr>
      <vt:lpstr>Présentation PowerPoint</vt:lpstr>
      <vt:lpstr>Merci pour votre attention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Nizar-TOSH</dc:creator>
  <cp:lastModifiedBy>Nizar-TOSH</cp:lastModifiedBy>
  <cp:revision>62</cp:revision>
  <dcterms:created xsi:type="dcterms:W3CDTF">2014-02-01T09:34:47Z</dcterms:created>
  <dcterms:modified xsi:type="dcterms:W3CDTF">2014-02-07T08:26:33Z</dcterms:modified>
</cp:coreProperties>
</file>